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9" r:id="rId2"/>
  </p:sldMasterIdLst>
  <p:notesMasterIdLst>
    <p:notesMasterId r:id="rId28"/>
  </p:notesMasterIdLst>
  <p:handoutMasterIdLst>
    <p:handoutMasterId r:id="rId29"/>
  </p:handoutMasterIdLst>
  <p:sldIdLst>
    <p:sldId id="283" r:id="rId3"/>
    <p:sldId id="284" r:id="rId4"/>
    <p:sldId id="332" r:id="rId5"/>
    <p:sldId id="286" r:id="rId6"/>
    <p:sldId id="287" r:id="rId7"/>
    <p:sldId id="349" r:id="rId8"/>
    <p:sldId id="339" r:id="rId9"/>
    <p:sldId id="259" r:id="rId10"/>
    <p:sldId id="289" r:id="rId11"/>
    <p:sldId id="321" r:id="rId12"/>
    <p:sldId id="336" r:id="rId13"/>
    <p:sldId id="261" r:id="rId14"/>
    <p:sldId id="290" r:id="rId15"/>
    <p:sldId id="262" r:id="rId16"/>
    <p:sldId id="291" r:id="rId17"/>
    <p:sldId id="292" r:id="rId18"/>
    <p:sldId id="338" r:id="rId19"/>
    <p:sldId id="298" r:id="rId20"/>
    <p:sldId id="274" r:id="rId21"/>
    <p:sldId id="345" r:id="rId22"/>
    <p:sldId id="347" r:id="rId23"/>
    <p:sldId id="346" r:id="rId24"/>
    <p:sldId id="299" r:id="rId25"/>
    <p:sldId id="350" r:id="rId26"/>
    <p:sldId id="331" r:id="rId2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7" autoAdjust="0"/>
    <p:restoredTop sz="69691" autoAdjust="0"/>
  </p:normalViewPr>
  <p:slideViewPr>
    <p:cSldViewPr>
      <p:cViewPr>
        <p:scale>
          <a:sx n="59" d="100"/>
          <a:sy n="59" d="100"/>
        </p:scale>
        <p:origin x="-163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8475" cy="463550"/>
          </a:xfrm>
          <a:prstGeom prst="rect">
            <a:avLst/>
          </a:prstGeom>
          <a:noFill/>
          <a:ln>
            <a:noFill/>
          </a:ln>
          <a:effectLst/>
          <a:extLst/>
        </p:spPr>
        <p:txBody>
          <a:bodyPr vert="horz" wrap="square" lIns="93241" tIns="46621" rIns="93241" bIns="46621"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60419" name="Rectangle 3"/>
          <p:cNvSpPr>
            <a:spLocks noGrp="1" noChangeArrowheads="1"/>
          </p:cNvSpPr>
          <p:nvPr>
            <p:ph type="dt" sz="quarter" idx="1"/>
          </p:nvPr>
        </p:nvSpPr>
        <p:spPr bwMode="auto">
          <a:xfrm>
            <a:off x="3971925" y="0"/>
            <a:ext cx="3036888" cy="463550"/>
          </a:xfrm>
          <a:prstGeom prst="rect">
            <a:avLst/>
          </a:prstGeom>
          <a:noFill/>
          <a:ln>
            <a:noFill/>
          </a:ln>
          <a:effectLst/>
          <a:extLst/>
        </p:spPr>
        <p:txBody>
          <a:bodyPr vert="horz" wrap="square" lIns="93241" tIns="46621" rIns="93241" bIns="46621"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60420" name="Rectangle 4"/>
          <p:cNvSpPr>
            <a:spLocks noGrp="1" noChangeArrowheads="1"/>
          </p:cNvSpPr>
          <p:nvPr>
            <p:ph type="ftr" sz="quarter" idx="2"/>
          </p:nvPr>
        </p:nvSpPr>
        <p:spPr bwMode="auto">
          <a:xfrm>
            <a:off x="0" y="8831263"/>
            <a:ext cx="3038475" cy="463550"/>
          </a:xfrm>
          <a:prstGeom prst="rect">
            <a:avLst/>
          </a:prstGeom>
          <a:noFill/>
          <a:ln>
            <a:noFill/>
          </a:ln>
          <a:effectLst/>
          <a:extLst/>
        </p:spPr>
        <p:txBody>
          <a:bodyPr vert="horz" wrap="square" lIns="93241" tIns="46621" rIns="93241" bIns="46621"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60421" name="Rectangle 5"/>
          <p:cNvSpPr>
            <a:spLocks noGrp="1" noChangeArrowheads="1"/>
          </p:cNvSpPr>
          <p:nvPr>
            <p:ph type="sldNum" sz="quarter" idx="3"/>
          </p:nvPr>
        </p:nvSpPr>
        <p:spPr bwMode="auto">
          <a:xfrm>
            <a:off x="3971925" y="8831263"/>
            <a:ext cx="3036888" cy="463550"/>
          </a:xfrm>
          <a:prstGeom prst="rect">
            <a:avLst/>
          </a:prstGeom>
          <a:noFill/>
          <a:ln>
            <a:noFill/>
          </a:ln>
          <a:effectLst/>
          <a:extLst/>
        </p:spPr>
        <p:txBody>
          <a:bodyPr vert="horz" wrap="square" lIns="93241" tIns="46621" rIns="93241" bIns="46621" numCol="1" anchor="b" anchorCtr="0" compatLnSpc="1">
            <a:prstTxWarp prst="textNoShape">
              <a:avLst/>
            </a:prstTxWarp>
          </a:bodyPr>
          <a:lstStyle>
            <a:lvl1pPr algn="r" defTabSz="931863" eaLnBrk="1" hangingPunct="1">
              <a:defRPr sz="1200">
                <a:latin typeface="Arial" charset="0"/>
              </a:defRPr>
            </a:lvl1pPr>
          </a:lstStyle>
          <a:p>
            <a:pPr>
              <a:defRPr/>
            </a:pPr>
            <a:fld id="{E1D34793-9C93-4C65-99B3-1657258B161F}" type="slidenum">
              <a:rPr lang="en-US"/>
              <a:pPr>
                <a:defRPr/>
              </a:pPr>
              <a:t>‹#›</a:t>
            </a:fld>
            <a:endParaRPr lang="en-US" dirty="0"/>
          </a:p>
        </p:txBody>
      </p:sp>
    </p:spTree>
    <p:extLst>
      <p:ext uri="{BB962C8B-B14F-4D97-AF65-F5344CB8AC3E}">
        <p14:creationId xmlns:p14="http://schemas.microsoft.com/office/powerpoint/2010/main" val="2965383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1925" y="0"/>
            <a:ext cx="3036888" cy="463550"/>
          </a:xfrm>
          <a:prstGeom prst="rect">
            <a:avLst/>
          </a:prstGeom>
        </p:spPr>
        <p:txBody>
          <a:bodyPr vert="horz" lIns="91440" tIns="45720" rIns="91440" bIns="45720" rtlCol="0"/>
          <a:lstStyle>
            <a:lvl1pPr algn="r">
              <a:defRPr sz="1200"/>
            </a:lvl1pPr>
          </a:lstStyle>
          <a:p>
            <a:pPr>
              <a:defRPr/>
            </a:pPr>
            <a:fld id="{F3E97657-F6FC-4DAE-9243-5E68970BFEC1}" type="datetimeFigureOut">
              <a:rPr lang="en-US"/>
              <a:pPr>
                <a:defRPr/>
              </a:pPr>
              <a:t>1/2/2013</a:t>
            </a:fld>
            <a:endParaRPr lang="en-US" dirty="0"/>
          </a:p>
        </p:txBody>
      </p:sp>
      <p:sp>
        <p:nvSpPr>
          <p:cNvPr id="4" name="Slide Image Placeholder 3"/>
          <p:cNvSpPr>
            <a:spLocks noGrp="1" noRot="1" noChangeAspect="1"/>
          </p:cNvSpPr>
          <p:nvPr>
            <p:ph type="sldImg" idx="2"/>
          </p:nvPr>
        </p:nvSpPr>
        <p:spPr>
          <a:xfrm>
            <a:off x="1182688" y="698500"/>
            <a:ext cx="4646612"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1925" y="8831263"/>
            <a:ext cx="3036888" cy="463550"/>
          </a:xfrm>
          <a:prstGeom prst="rect">
            <a:avLst/>
          </a:prstGeom>
        </p:spPr>
        <p:txBody>
          <a:bodyPr vert="horz" lIns="91440" tIns="45720" rIns="91440" bIns="45720" rtlCol="0" anchor="b"/>
          <a:lstStyle>
            <a:lvl1pPr algn="r">
              <a:defRPr sz="1200"/>
            </a:lvl1pPr>
          </a:lstStyle>
          <a:p>
            <a:pPr>
              <a:defRPr/>
            </a:pPr>
            <a:fld id="{E3623B85-0DF9-4B4F-8F3B-3C76F43C271B}" type="slidenum">
              <a:rPr lang="en-US"/>
              <a:pPr>
                <a:defRPr/>
              </a:pPr>
              <a:t>‹#›</a:t>
            </a:fld>
            <a:endParaRPr lang="en-US" dirty="0"/>
          </a:p>
        </p:txBody>
      </p:sp>
    </p:spTree>
    <p:extLst>
      <p:ext uri="{BB962C8B-B14F-4D97-AF65-F5344CB8AC3E}">
        <p14:creationId xmlns:p14="http://schemas.microsoft.com/office/powerpoint/2010/main" val="1844082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BE6D3C8-5507-4877-8CA8-5AF8E129FBED}" type="slidenum">
              <a:rPr lang="en-US" smtClean="0">
                <a:latin typeface="Arial" charset="0"/>
              </a:rPr>
              <a:pPr/>
              <a:t>1</a:t>
            </a:fld>
            <a:endParaRPr lang="en-US" smtClean="0">
              <a:latin typeface="Arial"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clinic staff should only initial and date after reviewing the prescription to verify it is completed with authorized signature.</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A18E73-B78D-4BC5-A0DE-2ED0A5D63723}" type="slidenum">
              <a:rPr lang="en-US" smtClean="0"/>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3B1C99-F726-41BB-B46F-802F83DC2A8C}" type="slidenum">
              <a:rPr lang="en-US" smtClean="0"/>
              <a:pPr/>
              <a:t>16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It is really important that any changes be made by the appropriate person (i.e. clinic staff or authorized prescriber) depending on the change and BOTH copies are done the same.</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B99C53-D78C-488F-81BA-85FDF200CB0B}" type="slidenum">
              <a:rPr lang="en-US" smtClean="0"/>
              <a:pPr/>
              <a:t>17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Record of Receipts is the documentation of the Chain of Custody as product leaves the pharmacy.  This documents who in the pharmacy gave the product to which clinic staff person.</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87963E-9B62-4817-80A9-F6A822797BD5}" type="slidenum">
              <a:rPr lang="en-US" smtClean="0"/>
              <a:pPr/>
              <a:t>18</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pharmacist will complete the left side of this form and the clinic staff will complete the right side.  This serves as documentation for the ring going from the pharmacy to the clinic.  This is part of the ring accountability. </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65A71F-F37F-49DF-AAE8-F4B01E5E9A7E}" type="slidenum">
              <a:rPr lang="en-US" smtClean="0"/>
              <a:pPr/>
              <a:t>19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When the vaginal ring is dispensed the pharmacist will also provide a white zip bag with this preprinted label.  The pharmacist will complete the date and  PTID.  Clinic staff must complete the emergency contact information.  The purpose of the bag is to provide a place for the participant to place the ring in the event that it must be removed.  If a participant’s ring is expelled in such a way that it is dirty but retrievable (i.e. falls in dirt) and they want to bring it back for disposal it goes in the bag.  If a participant is given 2 rings they can rinse and dry the first ring and place in the bag for when they return to the clinic.</a:t>
            </a: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BD2897-91A1-490F-BC39-202A307F1B15}" type="slidenum">
              <a:rPr lang="en-US" smtClean="0"/>
              <a:pPr/>
              <a:t>20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C42ADD-AD20-4C03-AF88-07AB1FA2A24C}" type="slidenum">
              <a:rPr lang="en-US" smtClean="0"/>
              <a:pPr/>
              <a:t>21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D433B1-39C7-4D94-9BAA-0AF4DD5EB486}" type="slidenum">
              <a:rPr lang="en-US" smtClean="0"/>
              <a:pPr/>
              <a:t>22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n RCI-1 form is not completed at ENR</a:t>
            </a:r>
            <a:endParaRPr lang="en-US" dirty="0"/>
          </a:p>
        </p:txBody>
      </p:sp>
      <p:sp>
        <p:nvSpPr>
          <p:cNvPr id="4" name="Slide Number Placeholder 3"/>
          <p:cNvSpPr>
            <a:spLocks noGrp="1"/>
          </p:cNvSpPr>
          <p:nvPr>
            <p:ph type="sldNum" sz="quarter" idx="10"/>
          </p:nvPr>
        </p:nvSpPr>
        <p:spPr/>
        <p:txBody>
          <a:bodyPr/>
          <a:lstStyle/>
          <a:p>
            <a:pPr>
              <a:defRPr/>
            </a:pPr>
            <a:fld id="{E3623B85-0DF9-4B4F-8F3B-3C76F43C271B}" type="slidenum">
              <a:rPr lang="en-US" smtClean="0"/>
              <a:pPr>
                <a:defRPr/>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Reference: Protocol section 9.5 and 10.6</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B51C2D-DB24-4FFC-B22E-6BE3AEFA6740}" type="slidenum">
              <a:rPr lang="en-US" smtClean="0"/>
              <a:pPr/>
              <a:t>24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FEB0355-BFAE-40BF-95A3-43659876EDAE}" type="slidenum">
              <a:rPr lang="en-US" smtClean="0">
                <a:latin typeface="Arial" charset="0"/>
              </a:rPr>
              <a:pPr/>
              <a:t>2</a:t>
            </a:fld>
            <a:endParaRPr lang="en-US" smtClean="0">
              <a:latin typeface="Arial"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7D84E6-A0B0-46E1-987F-BB969B2AEA51}" type="slidenum">
              <a:rPr lang="en-US" smtClean="0"/>
              <a:pPr/>
              <a:t>25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8F1AA20-A16A-4D1A-93D9-D6CB237A1F6D}" type="slidenum">
              <a:rPr lang="en-US" smtClean="0">
                <a:latin typeface="Arial" charset="0"/>
              </a:rPr>
              <a:pPr/>
              <a:t>3</a:t>
            </a:fld>
            <a:endParaRPr lang="en-US" smtClean="0">
              <a:latin typeface="Arial"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AD4C78-B25A-4022-9084-EF5552D4C79F}" type="slidenum">
              <a:rPr lang="en-US" smtClean="0">
                <a:latin typeface="Arial" charset="0"/>
              </a:rPr>
              <a:pPr/>
              <a:t>4</a:t>
            </a:fld>
            <a:endParaRPr lang="en-US" smtClean="0">
              <a:latin typeface="Arial" charset="0"/>
            </a:endParaRPr>
          </a:p>
        </p:txBody>
      </p:sp>
      <p:sp>
        <p:nvSpPr>
          <p:cNvPr id="33795"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anchor="b"/>
          <a:lstStyle/>
          <a:p>
            <a:pPr algn="r" eaLnBrk="1" hangingPunct="1"/>
            <a:fld id="{85CC7173-2ABA-4C8B-8D8F-CD99B02C6A14}" type="slidenum">
              <a:rPr lang="en-US" sz="1200">
                <a:latin typeface="Arial" charset="0"/>
                <a:ea typeface="ＭＳ Ｐゴシック" pitchFamily="34" charset="-128"/>
              </a:rPr>
              <a:pPr algn="r" eaLnBrk="1" hangingPunct="1"/>
              <a:t>4</a:t>
            </a:fld>
            <a:endParaRPr lang="en-US" sz="1200">
              <a:latin typeface="Arial" charset="0"/>
              <a:ea typeface="ＭＳ Ｐゴシック" pitchFamily="34" charset="-128"/>
            </a:endParaRPr>
          </a:p>
        </p:txBody>
      </p:sp>
      <p:sp>
        <p:nvSpPr>
          <p:cNvPr id="33796" name="Rectangle 2"/>
          <p:cNvSpPr>
            <a:spLocks noGrp="1" noRot="1" noChangeAspect="1" noChangeArrowheads="1" noTextEdit="1"/>
          </p:cNvSpPr>
          <p:nvPr>
            <p:ph type="sldImg"/>
          </p:nvPr>
        </p:nvSpPr>
        <p:spPr bwMode="auto">
          <a:xfrm>
            <a:off x="1181100" y="696913"/>
            <a:ext cx="4646613" cy="3486150"/>
          </a:xfrm>
          <a:noFill/>
          <a:ln>
            <a:solidFill>
              <a:srgbClr val="000000"/>
            </a:solidFill>
            <a:miter lim="800000"/>
            <a:headEnd/>
            <a:tailEnd/>
          </a:ln>
        </p:spPr>
      </p:sp>
      <p:sp>
        <p:nvSpPr>
          <p:cNvPr id="33797" name="Rectangle 3"/>
          <p:cNvSpPr>
            <a:spLocks noGrp="1" noChangeArrowheads="1"/>
          </p:cNvSpPr>
          <p:nvPr>
            <p:ph type="body" idx="1"/>
          </p:nvPr>
        </p:nvSpPr>
        <p:spPr bwMode="auto">
          <a:xfrm>
            <a:off x="701675" y="4416425"/>
            <a:ext cx="5607050" cy="4183063"/>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No-carbon required</a:t>
            </a:r>
            <a:endParaRPr lang="en-US" dirty="0"/>
          </a:p>
        </p:txBody>
      </p:sp>
      <p:sp>
        <p:nvSpPr>
          <p:cNvPr id="4" name="Slide Number Placeholder 3"/>
          <p:cNvSpPr>
            <a:spLocks noGrp="1"/>
          </p:cNvSpPr>
          <p:nvPr>
            <p:ph type="sldNum" sz="quarter" idx="10"/>
          </p:nvPr>
        </p:nvSpPr>
        <p:spPr/>
        <p:txBody>
          <a:bodyPr/>
          <a:lstStyle/>
          <a:p>
            <a:pPr>
              <a:defRPr/>
            </a:pPr>
            <a:fld id="{E3623B85-0DF9-4B4F-8F3B-3C76F43C271B}" type="slidenum">
              <a:rPr lang="en-US" smtClean="0"/>
              <a:pPr>
                <a:defRPr/>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 you can see </a:t>
            </a:r>
            <a:r>
              <a:rPr lang="en-US" dirty="0" smtClean="0"/>
              <a:t>here, </a:t>
            </a:r>
            <a:r>
              <a:rPr lang="en-US" dirty="0" smtClean="0"/>
              <a:t>like with VOICE the top white copy is PHARMACY and the bottom yellow is retained in the participant binder.</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D430FE-77CB-44FE-BD9E-3C947C69C090}"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ACCDF4-4C3F-4D95-9460-65D371558DAA}"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Again, the preprinted randomization number should correspond with the randomization number on the randomization/prescription tracking record.</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08C532-5106-4C76-AEE6-E8CB2564B57F}"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is the middle portion of the prescription and you can see it contains the quantity of one ring with refills as needed per MTN-020 Study Product Request Slip.  The authorized prescriber printed name and signature is required here.  An authorized prescriber is a clinician with authority to prescribe and is listed on the 1572.</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10923D-7B38-4121-A271-2F0744628702}" type="slidenum">
              <a:rPr lang="en-US" smtClean="0"/>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p:spPr>
        <p:txBody>
          <a:bodyPr wrap="none" anchor="ctr"/>
          <a:lstStyle/>
          <a:p>
            <a:pPr algn="ctr" eaLnBrk="1" hangingPunct="1"/>
            <a:endParaRPr lang="en-US" sz="2400"/>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p:spPr>
          <p:txBody>
            <a:bodyPr rot="10800000" wrap="none" anchor="ctr"/>
            <a:lstStyle/>
            <a:p>
              <a:pPr algn="ctr" eaLnBrk="1" hangingPunct="1"/>
              <a:endParaRPr lang="en-US" sz="2400"/>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p:spPr>
          <p:txBody>
            <a:bodyPr rot="10800000" wrap="none" anchor="ctr"/>
            <a:lstStyle/>
            <a:p>
              <a:pPr algn="ctr" eaLnBrk="1" hangingPunct="1"/>
              <a:endParaRPr lang="en-US" sz="2400"/>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p:spPr>
          <p:txBody>
            <a:bodyPr/>
            <a:lstStyle/>
            <a:p>
              <a:endParaRPr lang="en-US"/>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p:spPr>
          <p:txBody>
            <a:bodyPr wrap="none" anchor="ctr"/>
            <a:lstStyle/>
            <a:p>
              <a:pPr algn="ctr" eaLnBrk="1" hangingPunct="1"/>
              <a:endParaRPr lang="en-US" sz="2400"/>
            </a:p>
          </p:txBody>
        </p:sp>
      </p:grpSp>
      <p:sp>
        <p:nvSpPr>
          <p:cNvPr id="41987" name="Rectangle 3"/>
          <p:cNvSpPr>
            <a:spLocks noGrp="1" noChangeArrowheads="1"/>
          </p:cNvSpPr>
          <p:nvPr>
            <p:ph type="ctrTitle"/>
          </p:nvPr>
        </p:nvSpPr>
        <p:spPr>
          <a:xfrm>
            <a:off x="762000" y="1371600"/>
            <a:ext cx="7696200" cy="2057400"/>
          </a:xfrm>
        </p:spPr>
        <p:txBody>
          <a:bodyPr/>
          <a:lstStyle>
            <a:lvl1pPr>
              <a:defRPr sz="5400"/>
            </a:lvl1pPr>
          </a:lstStyle>
          <a:p>
            <a:pPr lvl="0"/>
            <a:r>
              <a:rPr lang="en-US" noProof="0" smtClean="0"/>
              <a:t>Click to edit Master title style</a:t>
            </a:r>
          </a:p>
        </p:txBody>
      </p:sp>
      <p:sp>
        <p:nvSpPr>
          <p:cNvPr id="41988"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vl1pPr>
          </a:lstStyle>
          <a:p>
            <a:pPr lvl="0"/>
            <a:r>
              <a:rPr lang="en-US" noProof="0" smtClean="0"/>
              <a:t>Click to edit Master subtitle style</a:t>
            </a:r>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3" name="Rectangle 6"/>
          <p:cNvSpPr>
            <a:spLocks noGrp="1" noChangeArrowheads="1"/>
          </p:cNvSpPr>
          <p:nvPr>
            <p:ph type="ftr" sz="quarter" idx="11"/>
          </p:nvPr>
        </p:nvSpPr>
        <p:spPr/>
        <p:txBody>
          <a:bodyPr/>
          <a:lstStyle>
            <a:lvl1pPr>
              <a:defRPr/>
            </a:lvl1pPr>
          </a:lstStyle>
          <a:p>
            <a:pPr>
              <a:defRPr/>
            </a:pPr>
            <a:endParaRPr lang="en-US"/>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pPr>
              <a:defRPr/>
            </a:pPr>
            <a:fld id="{045027BD-F8CC-41CF-A5B4-B097D47404B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CB32BC-E6CA-4C23-B37C-68BA27A999D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3831B2-FBB4-4AFD-A239-59B1D0DECA8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01A3EE-D3F6-41C9-9A7D-8322602BC17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40C10B-E05C-4FF1-9F64-0E4DDDE4ED04}"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06D98D-57BC-4097-B588-E263BAA6AD9B}"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E9123A-23EF-455A-9CFF-A46509C14D4D}"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2C3AFC-FC0C-4867-8AAF-C74BF05507BA}"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6D65CF-7CA2-47AE-85EB-51A9A1578EA0}"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ACE76E-0265-4C09-BF91-601E52968FC1}"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D4C90A-0EC8-46A8-9568-F260DACEA5A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D62D0A-3F86-45FD-A36A-2C0ACAC22728}"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27303D-3226-404E-B732-1DB919FF9E0F}"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202BB4-4D10-4374-A7AB-0B3F6F53BC8A}"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2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3A3A00-23D2-41AA-9FCA-157E1616AE0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18E1D5-5F71-4402-A1EF-8FC4C6807C4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E37CDD-2ED8-4201-BF18-81C8937D944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1A9D3C1-687C-43B8-AAA6-E9C1C93DD71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D016946-EDE9-45B6-B85D-2C89D45B1C5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8E3951-2A81-4BE3-AB05-1AD26A5E7E6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2DF9C7-AA1B-4D1A-8362-FE3BDE346ED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EAEC8A-41F9-4FEA-AA04-ACF06B5B90B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64" name="Rectangle 4"/>
          <p:cNvSpPr>
            <a:spLocks noGrp="1" noChangeArrowheads="1"/>
          </p:cNvSpPr>
          <p:nvPr>
            <p:ph type="dt" sz="half" idx="2"/>
          </p:nvPr>
        </p:nvSpPr>
        <p:spPr bwMode="auto">
          <a:xfrm>
            <a:off x="457200"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endParaRPr lang="en-US"/>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n-US"/>
          </a:p>
        </p:txBody>
      </p:sp>
      <p:sp>
        <p:nvSpPr>
          <p:cNvPr id="40966" name="Rectangle 6"/>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fld id="{64312FEB-2946-4692-923E-ABF48029FB3E}" type="slidenum">
              <a:rPr lang="en-US"/>
              <a:pPr>
                <a:defRPr/>
              </a:pPr>
              <a:t>‹#›</a:t>
            </a:fld>
            <a:endParaRPr lang="en-US" dirty="0"/>
          </a:p>
        </p:txBody>
      </p:sp>
      <p:grpSp>
        <p:nvGrpSpPr>
          <p:cNvPr id="1031" name="Group 7"/>
          <p:cNvGrpSpPr>
            <a:grpSpLocks/>
          </p:cNvGrpSpPr>
          <p:nvPr/>
        </p:nvGrpSpPr>
        <p:grpSpPr bwMode="auto">
          <a:xfrm>
            <a:off x="279400" y="152400"/>
            <a:ext cx="8686800" cy="1295400"/>
            <a:chOff x="176" y="96"/>
            <a:chExt cx="5472" cy="1008"/>
          </a:xfrm>
        </p:grpSpPr>
        <p:sp>
          <p:nvSpPr>
            <p:cNvPr id="1032" name="Line 8"/>
            <p:cNvSpPr>
              <a:spLocks noChangeShapeType="1"/>
            </p:cNvSpPr>
            <p:nvPr/>
          </p:nvSpPr>
          <p:spPr bwMode="auto">
            <a:xfrm flipH="1">
              <a:off x="288" y="1104"/>
              <a:ext cx="5232" cy="0"/>
            </a:xfrm>
            <a:prstGeom prst="line">
              <a:avLst/>
            </a:prstGeom>
            <a:noFill/>
            <a:ln w="12700">
              <a:solidFill>
                <a:schemeClr val="tx1"/>
              </a:solidFill>
              <a:round/>
              <a:headEnd/>
              <a:tailEnd/>
            </a:ln>
          </p:spPr>
          <p:txBody>
            <a:bodyPr/>
            <a:lstStyle/>
            <a:p>
              <a:endParaRPr lang="en-US"/>
            </a:p>
          </p:txBody>
        </p:sp>
        <p:sp>
          <p:nvSpPr>
            <p:cNvPr id="1033" name="Rectangle 9"/>
            <p:cNvSpPr>
              <a:spLocks noChangeArrowheads="1"/>
            </p:cNvSpPr>
            <p:nvPr/>
          </p:nvSpPr>
          <p:spPr bwMode="auto">
            <a:xfrm>
              <a:off x="5504" y="96"/>
              <a:ext cx="144" cy="145"/>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latin typeface="Arial" charset="0"/>
              </a:endParaRPr>
            </a:p>
          </p:txBody>
        </p:sp>
        <p:sp>
          <p:nvSpPr>
            <p:cNvPr id="1034" name="Rectangle 10"/>
            <p:cNvSpPr>
              <a:spLocks noChangeArrowheads="1"/>
            </p:cNvSpPr>
            <p:nvPr/>
          </p:nvSpPr>
          <p:spPr bwMode="auto">
            <a:xfrm>
              <a:off x="176" y="96"/>
              <a:ext cx="5326" cy="145"/>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latin typeface="Arial" charset="0"/>
              </a:endParaRPr>
            </a:p>
          </p:txBody>
        </p:sp>
        <p:sp>
          <p:nvSpPr>
            <p:cNvPr id="1035" name="Rectangle 11"/>
            <p:cNvSpPr>
              <a:spLocks noChangeArrowheads="1"/>
            </p:cNvSpPr>
            <p:nvPr/>
          </p:nvSpPr>
          <p:spPr bwMode="auto">
            <a:xfrm>
              <a:off x="176" y="241"/>
              <a:ext cx="5326" cy="89"/>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latin typeface="Arial" charset="0"/>
              </a:endParaRPr>
            </a:p>
          </p:txBody>
        </p:sp>
        <p:sp>
          <p:nvSpPr>
            <p:cNvPr id="1036"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latin typeface="Arial" charset="0"/>
              </a:endParaRPr>
            </a:p>
          </p:txBody>
        </p:sp>
      </p:grpSp>
    </p:spTree>
  </p:cSld>
  <p:clrMap bg1="lt1" tx1="dk1" bg2="lt2" tx2="dk2" accent1="accent1" accent2="accent2" accent3="accent3" accent4="accent4" accent5="accent5" accent6="accent6" hlink="hlink" folHlink="folHlink"/>
  <p:sldLayoutIdLst>
    <p:sldLayoutId id="2147484170"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469900" indent="-469900" algn="l" rtl="0" eaLnBrk="0" fontAlgn="base" hangingPunct="0">
        <a:spcBef>
          <a:spcPct val="20000"/>
        </a:spcBef>
        <a:spcAft>
          <a:spcPct val="0"/>
        </a:spcAft>
        <a:buClr>
          <a:schemeClr val="bg2"/>
        </a:buClr>
        <a:buSzPct val="70000"/>
        <a:buFont typeface="Wingdings"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684" name="Rectangle 4"/>
          <p:cNvSpPr>
            <a:spLocks noGrp="1" noChangeArrowheads="1"/>
          </p:cNvSpPr>
          <p:nvPr>
            <p:ph type="dt" sz="half" idx="2"/>
          </p:nvPr>
        </p:nvSpPr>
        <p:spPr bwMode="auto">
          <a:xfrm>
            <a:off x="457200"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endParaRPr lang="en-US"/>
          </a:p>
        </p:txBody>
      </p:sp>
      <p:sp>
        <p:nvSpPr>
          <p:cNvPr id="7168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n-US"/>
          </a:p>
        </p:txBody>
      </p:sp>
      <p:sp>
        <p:nvSpPr>
          <p:cNvPr id="71686" name="Rectangle 6"/>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fld id="{1C63093C-EC21-4546-879B-AAC8AC073E8D}" type="slidenum">
              <a:rPr lang="en-US"/>
              <a:pPr>
                <a:defRPr/>
              </a:pPr>
              <a:t>‹#›</a:t>
            </a:fld>
            <a:endParaRPr lang="en-US" dirty="0"/>
          </a:p>
        </p:txBody>
      </p:sp>
      <p:grpSp>
        <p:nvGrpSpPr>
          <p:cNvPr id="2054" name="Group 7"/>
          <p:cNvGrpSpPr>
            <a:grpSpLocks/>
          </p:cNvGrpSpPr>
          <p:nvPr userDrawn="1"/>
        </p:nvGrpSpPr>
        <p:grpSpPr bwMode="auto">
          <a:xfrm>
            <a:off x="279400" y="152400"/>
            <a:ext cx="8686800" cy="1295400"/>
            <a:chOff x="176" y="96"/>
            <a:chExt cx="5472" cy="1008"/>
          </a:xfrm>
        </p:grpSpPr>
        <p:sp>
          <p:nvSpPr>
            <p:cNvPr id="2055" name="Line 8"/>
            <p:cNvSpPr>
              <a:spLocks noChangeShapeType="1"/>
            </p:cNvSpPr>
            <p:nvPr userDrawn="1"/>
          </p:nvSpPr>
          <p:spPr bwMode="auto">
            <a:xfrm flipH="1">
              <a:off x="288" y="1104"/>
              <a:ext cx="5232" cy="0"/>
            </a:xfrm>
            <a:prstGeom prst="line">
              <a:avLst/>
            </a:prstGeom>
            <a:noFill/>
            <a:ln w="12700">
              <a:noFill/>
              <a:round/>
              <a:headEnd/>
              <a:tailEnd/>
            </a:ln>
          </p:spPr>
          <p:txBody>
            <a:bodyPr/>
            <a:lstStyle/>
            <a:p>
              <a:endParaRPr lang="en-US"/>
            </a:p>
          </p:txBody>
        </p:sp>
        <p:sp>
          <p:nvSpPr>
            <p:cNvPr id="2056" name="Rectangle 9"/>
            <p:cNvSpPr>
              <a:spLocks noChangeArrowheads="1"/>
            </p:cNvSpPr>
            <p:nvPr userDrawn="1"/>
          </p:nvSpPr>
          <p:spPr bwMode="auto">
            <a:xfrm>
              <a:off x="5504" y="96"/>
              <a:ext cx="144" cy="145"/>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latin typeface="Arial" charset="0"/>
              </a:endParaRPr>
            </a:p>
          </p:txBody>
        </p:sp>
        <p:sp>
          <p:nvSpPr>
            <p:cNvPr id="2057" name="Rectangle 10"/>
            <p:cNvSpPr>
              <a:spLocks noChangeArrowheads="1"/>
            </p:cNvSpPr>
            <p:nvPr userDrawn="1"/>
          </p:nvSpPr>
          <p:spPr bwMode="auto">
            <a:xfrm>
              <a:off x="176" y="96"/>
              <a:ext cx="5326" cy="145"/>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latin typeface="Arial" charset="0"/>
              </a:endParaRPr>
            </a:p>
          </p:txBody>
        </p:sp>
        <p:sp>
          <p:nvSpPr>
            <p:cNvPr id="2058" name="Rectangle 11"/>
            <p:cNvSpPr>
              <a:spLocks noChangeArrowheads="1"/>
            </p:cNvSpPr>
            <p:nvPr userDrawn="1"/>
          </p:nvSpPr>
          <p:spPr bwMode="auto">
            <a:xfrm>
              <a:off x="176" y="241"/>
              <a:ext cx="5326" cy="89"/>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latin typeface="Arial" charset="0"/>
              </a:endParaRPr>
            </a:p>
          </p:txBody>
        </p:sp>
        <p:sp>
          <p:nvSpPr>
            <p:cNvPr id="2059" name="Rectangle 12"/>
            <p:cNvSpPr>
              <a:spLocks noChangeArrowheads="1"/>
            </p:cNvSpPr>
            <p:nvPr userDrawn="1"/>
          </p:nvSpPr>
          <p:spPr bwMode="auto">
            <a:xfrm>
              <a:off x="5504" y="241"/>
              <a:ext cx="144" cy="86"/>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latin typeface="Arial" charset="0"/>
              </a:endParaRPr>
            </a:p>
          </p:txBody>
        </p:sp>
      </p:grpSp>
    </p:spTree>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469900" indent="-469900" algn="l" rtl="0" eaLnBrk="0" fontAlgn="base" hangingPunct="0">
        <a:spcBef>
          <a:spcPct val="20000"/>
        </a:spcBef>
        <a:spcAft>
          <a:spcPct val="0"/>
        </a:spcAft>
        <a:buClr>
          <a:schemeClr val="bg2"/>
        </a:buClr>
        <a:buSzPct val="70000"/>
        <a:buFont typeface="Wingdings"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742950" y="990600"/>
            <a:ext cx="7696200" cy="2590800"/>
          </a:xfrm>
        </p:spPr>
        <p:txBody>
          <a:bodyPr/>
          <a:lstStyle/>
          <a:p>
            <a:pPr algn="ctr" eaLnBrk="1" hangingPunct="1">
              <a:defRPr/>
            </a:pPr>
            <a:r>
              <a:rPr lang="en-US" sz="5000" b="1" dirty="0" smtClean="0">
                <a:solidFill>
                  <a:schemeClr val="tx1"/>
                </a:solidFill>
              </a:rPr>
              <a:t/>
            </a:r>
            <a:br>
              <a:rPr lang="en-US" sz="5000" b="1" dirty="0" smtClean="0">
                <a:solidFill>
                  <a:schemeClr val="tx1"/>
                </a:solidFill>
              </a:rPr>
            </a:br>
            <a:r>
              <a:rPr lang="en-US" sz="5000" b="1" dirty="0">
                <a:solidFill>
                  <a:schemeClr val="tx1"/>
                </a:solidFill>
              </a:rPr>
              <a:t/>
            </a:r>
            <a:br>
              <a:rPr lang="en-US" sz="5000" b="1" dirty="0">
                <a:solidFill>
                  <a:schemeClr val="tx1"/>
                </a:solidFill>
              </a:rPr>
            </a:br>
            <a:r>
              <a:rPr lang="en-US" sz="5000" b="1" dirty="0" smtClean="0">
                <a:solidFill>
                  <a:schemeClr val="tx1"/>
                </a:solidFill>
              </a:rPr>
              <a:t/>
            </a:r>
            <a:br>
              <a:rPr lang="en-US" sz="5000" b="1" dirty="0" smtClean="0">
                <a:solidFill>
                  <a:schemeClr val="tx1"/>
                </a:solidFill>
              </a:rPr>
            </a:br>
            <a:r>
              <a:rPr lang="en-US" sz="5000" b="1" dirty="0" smtClean="0">
                <a:solidFill>
                  <a:schemeClr val="tx1"/>
                </a:solidFill>
              </a:rPr>
              <a:t/>
            </a:r>
            <a:br>
              <a:rPr lang="en-US" sz="5000" b="1" dirty="0" smtClean="0">
                <a:solidFill>
                  <a:schemeClr val="tx1"/>
                </a:solidFill>
              </a:rPr>
            </a:br>
            <a:r>
              <a:rPr lang="en-US" b="1" dirty="0">
                <a:solidFill>
                  <a:schemeClr val="tx1"/>
                </a:solidFill>
              </a:rPr>
              <a:t>ASPIRE TRAINING</a:t>
            </a:r>
            <a:r>
              <a:rPr lang="en-US" b="1" dirty="0" smtClean="0">
                <a:solidFill>
                  <a:schemeClr val="tx1"/>
                </a:solidFill>
              </a:rPr>
              <a:t/>
            </a:r>
            <a:br>
              <a:rPr lang="en-US" b="1" dirty="0" smtClean="0">
                <a:solidFill>
                  <a:schemeClr val="tx1"/>
                </a:solidFill>
              </a:rPr>
            </a:br>
            <a:r>
              <a:rPr lang="en-US" sz="4610" b="1" dirty="0" smtClean="0">
                <a:solidFill>
                  <a:schemeClr val="accent6"/>
                </a:solidFill>
              </a:rPr>
              <a:t>RANDOMIZATION &amp; INITIAL DISPENSING</a:t>
            </a:r>
          </a:p>
        </p:txBody>
      </p:sp>
      <p:sp>
        <p:nvSpPr>
          <p:cNvPr id="4099" name="Rectangle 3"/>
          <p:cNvSpPr>
            <a:spLocks noGrp="1" noChangeArrowheads="1"/>
          </p:cNvSpPr>
          <p:nvPr>
            <p:ph type="subTitle" idx="1"/>
          </p:nvPr>
        </p:nvSpPr>
        <p:spPr>
          <a:xfrm>
            <a:off x="762000" y="3962400"/>
            <a:ext cx="7696200" cy="1860550"/>
          </a:xfrm>
        </p:spPr>
        <p:txBody>
          <a:bodyPr/>
          <a:lstStyle/>
          <a:p>
            <a:pPr eaLnBrk="1" hangingPunct="1">
              <a:buFont typeface="Wingdings" charset="2"/>
              <a:buNone/>
            </a:pPr>
            <a:r>
              <a:rPr lang="en-US" b="1" dirty="0" smtClean="0"/>
              <a:t>Cindy Jacobson, </a:t>
            </a:r>
            <a:r>
              <a:rPr lang="en-US" b="1" dirty="0" err="1" smtClean="0"/>
              <a:t>PharmD</a:t>
            </a:r>
            <a:r>
              <a:rPr lang="en-US" b="1" dirty="0" smtClean="0"/>
              <a:t> (MTN)</a:t>
            </a:r>
          </a:p>
          <a:p>
            <a:pPr eaLnBrk="1" hangingPunct="1">
              <a:buFont typeface="Wingdings" charset="2"/>
              <a:buNone/>
            </a:pPr>
            <a:r>
              <a:rPr lang="en-US" b="1" dirty="0" smtClean="0"/>
              <a:t>Jen Berthiaume/Missy Cianciola (SCHARP)</a:t>
            </a:r>
          </a:p>
          <a:p>
            <a:pPr eaLnBrk="1" hangingPunct="1">
              <a:buFont typeface="Wingdings" charset="2"/>
              <a:buNone/>
            </a:pPr>
            <a:endParaRPr lang="en-US" dirty="0" smtClean="0"/>
          </a:p>
        </p:txBody>
      </p:sp>
    </p:spTree>
  </p:cSld>
  <p:clrMapOvr>
    <a:masterClrMapping/>
  </p:clrMapOvr>
  <p:transition advTm="155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4" cstate="print"/>
          <a:srcRect/>
          <a:stretch>
            <a:fillRect/>
          </a:stretch>
        </p:blipFill>
        <p:spPr bwMode="auto">
          <a:xfrm>
            <a:off x="685800" y="838200"/>
            <a:ext cx="8128000" cy="4121150"/>
          </a:xfrm>
          <a:prstGeom prst="rect">
            <a:avLst/>
          </a:prstGeom>
          <a:noFill/>
          <a:ln w="9525">
            <a:solidFill>
              <a:schemeClr val="tx1"/>
            </a:solidFill>
            <a:miter lim="800000"/>
            <a:headEnd/>
            <a:tailEnd/>
          </a:ln>
        </p:spPr>
      </p:pic>
      <p:sp>
        <p:nvSpPr>
          <p:cNvPr id="2" name="Oval 1"/>
          <p:cNvSpPr>
            <a:spLocks noChangeArrowheads="1"/>
          </p:cNvSpPr>
          <p:nvPr/>
        </p:nvSpPr>
        <p:spPr bwMode="auto">
          <a:xfrm>
            <a:off x="4876800" y="3810000"/>
            <a:ext cx="2895600" cy="1143000"/>
          </a:xfrm>
          <a:prstGeom prst="ellipse">
            <a:avLst/>
          </a:prstGeom>
          <a:noFill/>
          <a:ln w="19050" algn="ctr">
            <a:solidFill>
              <a:schemeClr val="accent2">
                <a:alpha val="96861"/>
              </a:schemeClr>
            </a:solidFill>
            <a:round/>
            <a:headEnd/>
            <a:tailEnd/>
          </a:ln>
        </p:spPr>
        <p:txBody>
          <a:bodyPr/>
          <a:lstStyle/>
          <a:p>
            <a:endParaRPr lang="en-US"/>
          </a:p>
        </p:txBody>
      </p:sp>
    </p:spTree>
    <p:custDataLst>
      <p:tags r:id="rId1"/>
    </p:custDataLst>
  </p:cSld>
  <p:clrMapOvr>
    <a:masterClrMapping/>
  </p:clrMapOvr>
  <p:transition spd="slow" advTm="78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nchor="ctr"/>
          <a:lstStyle/>
          <a:p>
            <a:pPr eaLnBrk="1" hangingPunct="1"/>
            <a:r>
              <a:rPr lang="en-US" sz="4000" b="1" smtClean="0"/>
              <a:t>Prescription Completion</a:t>
            </a:r>
          </a:p>
        </p:txBody>
      </p:sp>
      <p:sp>
        <p:nvSpPr>
          <p:cNvPr id="14339" name="Content Placeholder 2"/>
          <p:cNvSpPr>
            <a:spLocks noGrp="1"/>
          </p:cNvSpPr>
          <p:nvPr>
            <p:ph idx="4294967295"/>
          </p:nvPr>
        </p:nvSpPr>
        <p:spPr bwMode="auto">
          <a:xfrm>
            <a:off x="457200" y="1600200"/>
            <a:ext cx="8229600" cy="4495800"/>
          </a:xfrm>
          <a:prstGeom prst="rect">
            <a:avLst/>
          </a:prstGeom>
          <a:noFill/>
          <a:ln>
            <a:miter lim="800000"/>
            <a:headEnd/>
            <a:tailEnd/>
          </a:ln>
        </p:spPr>
        <p:txBody>
          <a:bodyPr/>
          <a:lstStyle/>
          <a:p>
            <a:pPr marL="342900" indent="-342900" eaLnBrk="1" hangingPunct="1"/>
            <a:r>
              <a:rPr lang="en-US" smtClean="0"/>
              <a:t>The middle section of the prescription must be completed by a study staff member designated in the site's delegation of duties as an authorized prescriber of study product. </a:t>
            </a:r>
          </a:p>
          <a:p>
            <a:pPr marL="342900" indent="-342900" eaLnBrk="1" hangingPunct="1"/>
            <a:r>
              <a:rPr lang="en-US" smtClean="0"/>
              <a:t>This person also must be listed as an investigator (either the Investigator of Record or Sub-Investigator) on the current FDA Form 1572.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228600" y="990600"/>
            <a:ext cx="8597900" cy="3879850"/>
          </a:xfrm>
          <a:prstGeom prst="rect">
            <a:avLst/>
          </a:prstGeom>
          <a:noFill/>
          <a:ln w="9525">
            <a:noFill/>
            <a:miter lim="800000"/>
            <a:headEnd/>
            <a:tailEnd/>
          </a:ln>
        </p:spPr>
      </p:pic>
    </p:spTree>
  </p:cSld>
  <p:clrMapOvr>
    <a:masterClrMapping/>
  </p:clrMapOvr>
  <p:transition spd="slow" advTm="539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nchor="ctr"/>
          <a:lstStyle/>
          <a:p>
            <a:pPr eaLnBrk="1" hangingPunct="1"/>
            <a:r>
              <a:rPr lang="en-US" sz="4000" b="1" smtClean="0"/>
              <a:t>Prescription Completion</a:t>
            </a:r>
          </a:p>
        </p:txBody>
      </p:sp>
      <p:sp>
        <p:nvSpPr>
          <p:cNvPr id="16387" name="Content Placeholder 2"/>
          <p:cNvSpPr>
            <a:spLocks noGrp="1"/>
          </p:cNvSpPr>
          <p:nvPr>
            <p:ph idx="4294967295"/>
          </p:nvPr>
        </p:nvSpPr>
        <p:spPr bwMode="auto">
          <a:xfrm>
            <a:off x="457200" y="1600200"/>
            <a:ext cx="8229600" cy="4495800"/>
          </a:xfrm>
          <a:prstGeom prst="rect">
            <a:avLst/>
          </a:prstGeom>
          <a:noFill/>
          <a:ln>
            <a:miter lim="800000"/>
            <a:headEnd/>
            <a:tailEnd/>
          </a:ln>
        </p:spPr>
        <p:txBody>
          <a:bodyPr/>
          <a:lstStyle/>
          <a:p>
            <a:pPr marL="342900" indent="-342900" eaLnBrk="1" hangingPunct="1"/>
            <a:r>
              <a:rPr lang="en-US" smtClean="0"/>
              <a:t>The bottom section of the prescription requires clinic staff initials and the date once all of the above is completed.</a:t>
            </a:r>
          </a:p>
          <a:p>
            <a:pPr marL="342900" indent="-342900" eaLnBrk="1" hangingPunct="1"/>
            <a:r>
              <a:rPr lang="en-US" smtClean="0"/>
              <a:t> This should be completed by the clinic staff who verifies that the participant signed the informed consent form and completed the top part of the prescription. </a:t>
            </a:r>
          </a:p>
        </p:txBody>
      </p:sp>
    </p:spTree>
  </p:cSld>
  <p:clrMapOvr>
    <a:masterClrMapping/>
  </p:clrMapOvr>
  <p:transition spd="slow" advTm="110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533400" y="1920875"/>
            <a:ext cx="8077200" cy="3794125"/>
          </a:xfrm>
          <a:prstGeom prst="rect">
            <a:avLst/>
          </a:prstGeom>
          <a:noFill/>
          <a:ln w="9525">
            <a:solidFill>
              <a:schemeClr val="tx1"/>
            </a:solidFill>
            <a:miter lim="800000"/>
            <a:headEnd/>
            <a:tailEnd/>
          </a:ln>
        </p:spPr>
      </p:pic>
    </p:spTree>
  </p:cSld>
  <p:clrMapOvr>
    <a:masterClrMapping/>
  </p:clrMapOvr>
  <p:transition spd="slow" advTm="3101"/>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nchor="ctr"/>
          <a:lstStyle/>
          <a:p>
            <a:pPr eaLnBrk="1" hangingPunct="1"/>
            <a:r>
              <a:rPr lang="en-US" sz="4000" b="1" smtClean="0"/>
              <a:t>Prescription Completion</a:t>
            </a:r>
          </a:p>
        </p:txBody>
      </p:sp>
      <p:sp>
        <p:nvSpPr>
          <p:cNvPr id="18435" name="Content Placeholder 2"/>
          <p:cNvSpPr>
            <a:spLocks noGrp="1"/>
          </p:cNvSpPr>
          <p:nvPr>
            <p:ph idx="4294967295"/>
          </p:nvPr>
        </p:nvSpPr>
        <p:spPr bwMode="auto">
          <a:xfrm>
            <a:off x="457200" y="1600200"/>
            <a:ext cx="8229600" cy="4495800"/>
          </a:xfrm>
          <a:prstGeom prst="rect">
            <a:avLst/>
          </a:prstGeom>
          <a:noFill/>
          <a:ln>
            <a:miter lim="800000"/>
            <a:headEnd/>
            <a:tailEnd/>
          </a:ln>
        </p:spPr>
        <p:txBody>
          <a:bodyPr/>
          <a:lstStyle/>
          <a:p>
            <a:pPr marL="342900" indent="-342900" eaLnBrk="1" hangingPunct="1"/>
            <a:r>
              <a:rPr lang="en-US" smtClean="0"/>
              <a:t>Double-check the accuracy and completeness of all entries and then separate the two pages of the completed prescription</a:t>
            </a:r>
          </a:p>
          <a:p>
            <a:pPr marL="342900" indent="-342900" eaLnBrk="1" hangingPunct="1"/>
            <a:r>
              <a:rPr lang="en-US" smtClean="0"/>
              <a:t>Retain the yellow (clinic) copy in the participant study notebook</a:t>
            </a:r>
          </a:p>
          <a:p>
            <a:pPr marL="342900" indent="-342900" eaLnBrk="1" hangingPunct="1"/>
            <a:r>
              <a:rPr lang="en-US" smtClean="0"/>
              <a:t>Deliver the white (pharmacy) original prescription to the study pharmacy </a:t>
            </a:r>
          </a:p>
        </p:txBody>
      </p:sp>
    </p:spTree>
  </p:cSld>
  <p:clrMapOvr>
    <a:masterClrMapping/>
  </p:clrMapOvr>
  <p:transition spd="slow" advTm="1421"/>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457200" y="152400"/>
            <a:ext cx="8229600" cy="1524000"/>
          </a:xfrm>
        </p:spPr>
        <p:txBody>
          <a:bodyPr anchor="ctr"/>
          <a:lstStyle/>
          <a:p>
            <a:pPr eaLnBrk="1" hangingPunct="1"/>
            <a:r>
              <a:rPr lang="en-US" sz="4000" b="1" smtClean="0"/>
              <a:t>Initial Product Dispensation</a:t>
            </a:r>
          </a:p>
        </p:txBody>
      </p:sp>
      <p:sp>
        <p:nvSpPr>
          <p:cNvPr id="20483" name="Content Placeholder 2"/>
          <p:cNvSpPr>
            <a:spLocks noGrp="1"/>
          </p:cNvSpPr>
          <p:nvPr>
            <p:ph idx="4294967295"/>
          </p:nvPr>
        </p:nvSpPr>
        <p:spPr bwMode="auto">
          <a:xfrm>
            <a:off x="457200" y="1295400"/>
            <a:ext cx="8229600" cy="4800600"/>
          </a:xfrm>
          <a:prstGeom prst="rect">
            <a:avLst/>
          </a:prstGeom>
          <a:extLst/>
        </p:spPr>
        <p:txBody>
          <a:bodyPr/>
          <a:lstStyle/>
          <a:p>
            <a:pPr marL="342900" indent="-342900" eaLnBrk="1" hangingPunct="1">
              <a:buFont typeface="Wingdings" pitchFamily="2" charset="2"/>
              <a:buChar char="o"/>
              <a:defRPr/>
            </a:pPr>
            <a:r>
              <a:rPr lang="en-US" dirty="0" smtClean="0"/>
              <a:t>The pharmacist will review the prescription for completion and accuracy. </a:t>
            </a:r>
          </a:p>
          <a:p>
            <a:pPr marL="342900" indent="-342900" eaLnBrk="1" hangingPunct="1">
              <a:buFont typeface="Wingdings" pitchFamily="2" charset="2"/>
              <a:buChar char="o"/>
              <a:defRPr/>
            </a:pPr>
            <a:r>
              <a:rPr lang="en-US" dirty="0" smtClean="0"/>
              <a:t>In the event that pharmacy staff identifies possible errors on the original (top, white) prescription, they will return the original prescription to clinic staff for clarification or correction.</a:t>
            </a:r>
          </a:p>
          <a:p>
            <a:pPr marL="342900" indent="-342900" eaLnBrk="1" hangingPunct="1">
              <a:buFont typeface="Wingdings" pitchFamily="2" charset="2"/>
              <a:buChar char="o"/>
              <a:defRPr/>
            </a:pPr>
            <a:r>
              <a:rPr lang="en-US" dirty="0" smtClean="0"/>
              <a:t>If corrections are required, they must be made on </a:t>
            </a:r>
            <a:r>
              <a:rPr lang="en-US" b="1" dirty="0" smtClean="0"/>
              <a:t>both the white original prescription and the yellow copy.</a:t>
            </a:r>
          </a:p>
          <a:p>
            <a:pPr marL="0" indent="0" eaLnBrk="1" hangingPunct="1">
              <a:buFont typeface="Wingdings" pitchFamily="2" charset="2"/>
              <a:buNone/>
              <a:defRPr/>
            </a:pPr>
            <a:endParaRPr lang="en-US" dirty="0" smtClean="0"/>
          </a:p>
        </p:txBody>
      </p:sp>
    </p:spTree>
  </p:cSld>
  <p:clrMapOvr>
    <a:masterClrMapping/>
  </p:clrMapOvr>
  <p:transition spd="slow" advTm="16708"/>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nchor="ctr"/>
          <a:lstStyle/>
          <a:p>
            <a:pPr eaLnBrk="1" hangingPunct="1"/>
            <a:r>
              <a:rPr lang="en-US" sz="4000" b="1" smtClean="0"/>
              <a:t>Presecription Error Correction</a:t>
            </a:r>
          </a:p>
        </p:txBody>
      </p:sp>
      <p:sp>
        <p:nvSpPr>
          <p:cNvPr id="20483" name="Content Placeholder 2"/>
          <p:cNvSpPr>
            <a:spLocks noGrp="1"/>
          </p:cNvSpPr>
          <p:nvPr>
            <p:ph idx="4294967295"/>
          </p:nvPr>
        </p:nvSpPr>
        <p:spPr bwMode="auto">
          <a:xfrm>
            <a:off x="457200" y="1828800"/>
            <a:ext cx="8229600" cy="4267200"/>
          </a:xfrm>
          <a:prstGeom prst="rect">
            <a:avLst/>
          </a:prstGeom>
          <a:extLst/>
        </p:spPr>
        <p:txBody>
          <a:bodyPr/>
          <a:lstStyle/>
          <a:p>
            <a:pPr marL="342900" indent="-342900" eaLnBrk="1" hangingPunct="1">
              <a:buFont typeface="Wingdings" pitchFamily="2" charset="2"/>
              <a:buChar char="o"/>
              <a:defRPr/>
            </a:pPr>
            <a:r>
              <a:rPr lang="en-US" dirty="0" smtClean="0"/>
              <a:t>Corrections should be made</a:t>
            </a:r>
            <a:r>
              <a:rPr lang="en-US" dirty="0" smtClean="0">
                <a:solidFill>
                  <a:schemeClr val="accent6"/>
                </a:solidFill>
              </a:rPr>
              <a:t> separately </a:t>
            </a:r>
            <a:r>
              <a:rPr lang="en-US" dirty="0" smtClean="0"/>
              <a:t>on the white (original) and the yellow (copy) sheet.</a:t>
            </a:r>
          </a:p>
          <a:p>
            <a:pPr marL="342900" indent="-342900" eaLnBrk="1" hangingPunct="1">
              <a:buFont typeface="Wingdings" pitchFamily="2" charset="2"/>
              <a:buChar char="o"/>
              <a:defRPr/>
            </a:pPr>
            <a:r>
              <a:rPr lang="en-US" dirty="0" smtClean="0"/>
              <a:t>Signed and dated note on </a:t>
            </a:r>
            <a:r>
              <a:rPr lang="en-US" dirty="0" smtClean="0">
                <a:solidFill>
                  <a:schemeClr val="accent4"/>
                </a:solidFill>
              </a:rPr>
              <a:t>both copies </a:t>
            </a:r>
            <a:r>
              <a:rPr lang="en-US" dirty="0" smtClean="0"/>
              <a:t>explaining the correction, on the same date, by the same person.</a:t>
            </a:r>
          </a:p>
          <a:p>
            <a:pPr marL="0" indent="0" eaLnBrk="1" hangingPunct="1">
              <a:buFont typeface="Wingdings" pitchFamily="2" charset="2"/>
              <a:buNone/>
              <a:defRPr/>
            </a:pPr>
            <a:endParaRPr lang="en-US" dirty="0" smtClean="0"/>
          </a:p>
          <a:p>
            <a:pPr marL="342900" indent="-342900" eaLnBrk="1" hangingPunct="1">
              <a:buFont typeface="Wingdings" pitchFamily="2" charset="2"/>
              <a:buChar char="o"/>
              <a:defRPr/>
            </a:pPr>
            <a:endParaRPr lang="en-US" b="1" dirty="0" smtClean="0"/>
          </a:p>
        </p:txBody>
      </p:sp>
    </p:spTree>
  </p:cSld>
  <p:clrMapOvr>
    <a:masterClrMapping/>
  </p:clrMapOvr>
  <p:transition spd="slow" advTm="16708"/>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p:txBody>
          <a:bodyPr anchor="ctr"/>
          <a:lstStyle/>
          <a:p>
            <a:pPr eaLnBrk="1" hangingPunct="1"/>
            <a:r>
              <a:rPr lang="en-US" sz="4000" b="1" smtClean="0"/>
              <a:t>Initial Dispensation </a:t>
            </a:r>
          </a:p>
        </p:txBody>
      </p:sp>
      <p:sp>
        <p:nvSpPr>
          <p:cNvPr id="21507" name="Content Placeholder 2"/>
          <p:cNvSpPr>
            <a:spLocks noGrp="1"/>
          </p:cNvSpPr>
          <p:nvPr>
            <p:ph idx="4294967295"/>
          </p:nvPr>
        </p:nvSpPr>
        <p:spPr bwMode="auto">
          <a:xfrm>
            <a:off x="457200" y="1600200"/>
            <a:ext cx="8229600" cy="4495800"/>
          </a:xfrm>
          <a:prstGeom prst="rect">
            <a:avLst/>
          </a:prstGeom>
          <a:noFill/>
          <a:ln>
            <a:miter lim="800000"/>
            <a:headEnd/>
            <a:tailEnd/>
          </a:ln>
        </p:spPr>
        <p:txBody>
          <a:bodyPr/>
          <a:lstStyle/>
          <a:p>
            <a:pPr marL="342900" indent="-342900" eaLnBrk="1" hangingPunct="1"/>
            <a:r>
              <a:rPr lang="en-US" smtClean="0"/>
              <a:t>The pharmacist will prepare the vaginal ring for dispensation.</a:t>
            </a:r>
          </a:p>
          <a:p>
            <a:pPr marL="342900" indent="-342900" eaLnBrk="1" hangingPunct="1"/>
            <a:r>
              <a:rPr lang="en-US" smtClean="0"/>
              <a:t>The VR is picked-up by clinic staff</a:t>
            </a:r>
          </a:p>
          <a:p>
            <a:pPr marL="342900" indent="-342900" eaLnBrk="1" hangingPunct="1"/>
            <a:r>
              <a:rPr lang="en-US" smtClean="0"/>
              <a:t>Allowance made to dispense to runner providing documentation outlined in Chain of Custody SOP.</a:t>
            </a:r>
          </a:p>
          <a:p>
            <a:pPr marL="342900" indent="-342900" eaLnBrk="1" hangingPunct="1"/>
            <a:r>
              <a:rPr lang="en-US" smtClean="0"/>
              <a:t>MTN-020 Record of Receipts of Participant-Specific Study Product completed by pharmacy and clinic.</a:t>
            </a:r>
          </a:p>
          <a:p>
            <a:pPr marL="342900" indent="-342900" eaLnBrk="1" hangingPunct="1">
              <a:buFont typeface="Wingdings" charset="2"/>
              <a:buNone/>
            </a:pPr>
            <a:endParaRPr lang="en-US" smtClean="0"/>
          </a:p>
          <a:p>
            <a:pPr marL="342900" indent="-342900" eaLnBrk="1" hangingPunct="1">
              <a:buFont typeface="Wingdings" charset="2"/>
              <a:buNone/>
            </a:pPr>
            <a:endParaRPr lang="en-US" smtClean="0"/>
          </a:p>
        </p:txBody>
      </p:sp>
    </p:spTree>
  </p:cSld>
  <p:clrMapOvr>
    <a:masterClrMapping/>
  </p:clrMapOvr>
  <p:transition spd="slow" advTm="151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533400"/>
            <a:ext cx="8610600" cy="1143000"/>
          </a:xfrm>
        </p:spPr>
        <p:txBody>
          <a:bodyPr/>
          <a:lstStyle/>
          <a:p>
            <a:pPr eaLnBrk="1" hangingPunct="1"/>
            <a:r>
              <a:rPr lang="en-US" sz="3200" b="1" smtClean="0"/>
              <a:t>MTN-020 RECORD RECEIPTS OF PARTICPANT-SPECIFIC STUDY PRODUCT</a:t>
            </a:r>
          </a:p>
        </p:txBody>
      </p:sp>
      <p:pic>
        <p:nvPicPr>
          <p:cNvPr id="22531" name="Picture 2"/>
          <p:cNvPicPr>
            <a:picLocks noChangeAspect="1" noChangeArrowheads="1"/>
          </p:cNvPicPr>
          <p:nvPr/>
        </p:nvPicPr>
        <p:blipFill>
          <a:blip r:embed="rId3" cstate="print"/>
          <a:srcRect/>
          <a:stretch>
            <a:fillRect/>
          </a:stretch>
        </p:blipFill>
        <p:spPr bwMode="auto">
          <a:xfrm>
            <a:off x="1843088" y="1828800"/>
            <a:ext cx="5091112" cy="4786313"/>
          </a:xfrm>
          <a:prstGeom prst="rect">
            <a:avLst/>
          </a:prstGeom>
          <a:noFill/>
          <a:ln w="9525">
            <a:solidFill>
              <a:schemeClr val="tx1"/>
            </a:solidFill>
            <a:miter lim="800000"/>
            <a:headEnd/>
            <a:tailEnd/>
          </a:ln>
        </p:spPr>
      </p:pic>
    </p:spTree>
  </p:cSld>
  <p:clrMapOvr>
    <a:masterClrMapping/>
  </p:clrMapOvr>
  <p:transition spd="slow" advTm="1757"/>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nchor="ctr"/>
          <a:lstStyle/>
          <a:p>
            <a:pPr algn="ctr" eaLnBrk="1" hangingPunct="1"/>
            <a:r>
              <a:rPr lang="en-US" sz="4800" b="1" smtClean="0"/>
              <a:t>Overview</a:t>
            </a:r>
            <a:endParaRPr lang="en-US" b="1" smtClean="0"/>
          </a:p>
        </p:txBody>
      </p:sp>
      <p:sp>
        <p:nvSpPr>
          <p:cNvPr id="5123" name="Content Placeholder 2"/>
          <p:cNvSpPr>
            <a:spLocks noGrp="1"/>
          </p:cNvSpPr>
          <p:nvPr>
            <p:ph idx="4294967295"/>
          </p:nvPr>
        </p:nvSpPr>
        <p:spPr>
          <a:xfrm>
            <a:off x="457200" y="1600200"/>
            <a:ext cx="8229600" cy="4530725"/>
          </a:xfrm>
        </p:spPr>
        <p:txBody>
          <a:bodyPr/>
          <a:lstStyle/>
          <a:p>
            <a:pPr marL="342900" indent="-342900" eaLnBrk="1" hangingPunct="1">
              <a:buFont typeface="Wingdings" pitchFamily="2" charset="2"/>
              <a:buChar char="o"/>
              <a:defRPr/>
            </a:pPr>
            <a:r>
              <a:rPr lang="en-US" dirty="0" smtClean="0"/>
              <a:t>Randomization</a:t>
            </a:r>
          </a:p>
          <a:p>
            <a:pPr marL="342900" indent="-342900" eaLnBrk="1" hangingPunct="1">
              <a:buFont typeface="Wingdings" pitchFamily="2" charset="2"/>
              <a:buChar char="o"/>
              <a:defRPr/>
            </a:pPr>
            <a:r>
              <a:rPr lang="en-US" dirty="0" smtClean="0"/>
              <a:t>Prescriptions</a:t>
            </a:r>
          </a:p>
          <a:p>
            <a:pPr marL="342900" indent="-342900" eaLnBrk="1" hangingPunct="1">
              <a:buFont typeface="Wingdings" pitchFamily="2" charset="2"/>
              <a:buChar char="o"/>
              <a:defRPr/>
            </a:pPr>
            <a:r>
              <a:rPr lang="en-US" dirty="0" smtClean="0"/>
              <a:t>Initial Study Product Dispensation</a:t>
            </a:r>
          </a:p>
          <a:p>
            <a:pPr marL="342900" indent="-342900" eaLnBrk="1" hangingPunct="1">
              <a:buFont typeface="Wingdings" pitchFamily="2" charset="2"/>
              <a:buChar char="o"/>
              <a:defRPr/>
            </a:pPr>
            <a:r>
              <a:rPr lang="en-US" dirty="0" smtClean="0"/>
              <a:t>Clinic Product Accountability</a:t>
            </a:r>
          </a:p>
          <a:p>
            <a:pPr marL="0" indent="0" eaLnBrk="1" hangingPunct="1">
              <a:buFont typeface="Wingdings" pitchFamily="2" charset="2"/>
              <a:buNone/>
              <a:defRPr/>
            </a:pPr>
            <a:endParaRPr lang="en-US" dirty="0" smtClean="0"/>
          </a:p>
          <a:p>
            <a:pPr marL="342900" indent="-342900" eaLnBrk="1" hangingPunct="1">
              <a:buFont typeface="Wingdings" pitchFamily="2" charset="2"/>
              <a:buChar char="o"/>
              <a:defRPr/>
            </a:pPr>
            <a:endParaRPr lang="en-US" dirty="0" smtClean="0"/>
          </a:p>
          <a:p>
            <a:pPr marL="342900" indent="-342900" eaLnBrk="1" hangingPunct="1">
              <a:buFont typeface="Wingdings" pitchFamily="2" charset="2"/>
              <a:buNone/>
              <a:defRPr/>
            </a:pPr>
            <a:endParaRPr lang="en-US" dirty="0" smtClean="0"/>
          </a:p>
          <a:p>
            <a:pPr marL="342900" indent="-342900" eaLnBrk="1" hangingPunct="1">
              <a:buFont typeface="Wingdings" pitchFamily="2" charset="2"/>
              <a:buChar char="o"/>
              <a:defRPr/>
            </a:pPr>
            <a:endParaRPr lang="en-US" dirty="0" smtClean="0"/>
          </a:p>
          <a:p>
            <a:pPr marL="342900" indent="-342900" eaLnBrk="1" hangingPunct="1">
              <a:buFont typeface="Wingdings" pitchFamily="2" charset="2"/>
              <a:buChar char="o"/>
              <a:defRPr/>
            </a:pPr>
            <a:endParaRPr lang="en-US" dirty="0" smtClean="0"/>
          </a:p>
          <a:p>
            <a:pPr marL="342900" indent="-342900" eaLnBrk="1" hangingPunct="1">
              <a:buFont typeface="Wingdings" pitchFamily="2" charset="2"/>
              <a:buChar char="o"/>
              <a:defRPr/>
            </a:pPr>
            <a:endParaRPr lang="en-US" dirty="0" smtClean="0"/>
          </a:p>
          <a:p>
            <a:pPr marL="342900" indent="-342900" eaLnBrk="1" hangingPunct="1">
              <a:buFont typeface="Wingdings" pitchFamily="2" charset="2"/>
              <a:buChar char="o"/>
              <a:defRPr/>
            </a:pPr>
            <a:endParaRPr lang="en-US" dirty="0" smtClean="0"/>
          </a:p>
        </p:txBody>
      </p:sp>
    </p:spTree>
  </p:cSld>
  <p:clrMapOvr>
    <a:masterClrMapping/>
  </p:clrMapOvr>
  <p:transition spd="slow" advTm="1201"/>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533400"/>
            <a:ext cx="8229600" cy="914400"/>
          </a:xfrm>
        </p:spPr>
        <p:txBody>
          <a:bodyPr/>
          <a:lstStyle/>
          <a:p>
            <a:r>
              <a:rPr lang="en-US" sz="4000" b="1" smtClean="0"/>
              <a:t>VR Return Bag for Participant</a:t>
            </a:r>
          </a:p>
        </p:txBody>
      </p:sp>
      <p:sp>
        <p:nvSpPr>
          <p:cNvPr id="23555" name="Content Placeholder 2"/>
          <p:cNvSpPr>
            <a:spLocks noGrp="1"/>
          </p:cNvSpPr>
          <p:nvPr>
            <p:ph idx="1"/>
          </p:nvPr>
        </p:nvSpPr>
        <p:spPr bwMode="auto">
          <a:xfrm>
            <a:off x="457200" y="16764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Pharmacists will provide a white zip return bag with each ring dispensed.</a:t>
            </a:r>
          </a:p>
          <a:p>
            <a:r>
              <a:rPr lang="en-US" dirty="0" smtClean="0"/>
              <a:t>This can be used to store the ring in the event that it is removed by ppt and will not be immediately re-inserted</a:t>
            </a:r>
          </a:p>
          <a:p>
            <a:pPr lvl="1"/>
            <a:r>
              <a:rPr lang="en-US" dirty="0" smtClean="0"/>
              <a:t>If temporary, suggest rinse and dry the ring if possible prior to placing in the bag</a:t>
            </a:r>
          </a:p>
          <a:p>
            <a:pPr lvl="1"/>
            <a:r>
              <a:rPr lang="en-US" dirty="0" smtClean="0"/>
              <a:t>If permanent removal, DO NOT rinse or wipe – just place in bag</a:t>
            </a:r>
          </a:p>
          <a:p>
            <a:endParaRPr lang="en-US" dirty="0" smtClean="0"/>
          </a:p>
          <a:p>
            <a:endParaRPr lang="en-US" dirty="0" smtClean="0"/>
          </a:p>
          <a:p>
            <a:endParaRPr lang="en-US" dirty="0" smtClean="0"/>
          </a:p>
        </p:txBody>
      </p:sp>
    </p:spTree>
  </p:cSld>
  <p:clrMapOvr>
    <a:masterClrMapping/>
  </p:clrMapOvr>
  <p:transition spd="slow" advTm="4509"/>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533400"/>
            <a:ext cx="8229600" cy="1066800"/>
          </a:xfrm>
        </p:spPr>
        <p:txBody>
          <a:bodyPr/>
          <a:lstStyle/>
          <a:p>
            <a:r>
              <a:rPr lang="en-US" sz="4000" b="1" smtClean="0"/>
              <a:t>VR Return Bag</a:t>
            </a:r>
          </a:p>
        </p:txBody>
      </p:sp>
      <p:sp>
        <p:nvSpPr>
          <p:cNvPr id="3" name="Content Placeholder 2"/>
          <p:cNvSpPr>
            <a:spLocks noGrp="1"/>
          </p:cNvSpPr>
          <p:nvPr>
            <p:ph idx="1"/>
          </p:nvPr>
        </p:nvSpPr>
        <p:spPr>
          <a:xfrm>
            <a:off x="457200" y="2209800"/>
            <a:ext cx="8229600" cy="3916363"/>
          </a:xfrm>
        </p:spPr>
        <p:txBody>
          <a:bodyPr/>
          <a:lstStyle/>
          <a:p>
            <a:pPr>
              <a:buFont typeface="Wingdings" pitchFamily="2" charset="2"/>
              <a:buChar char="o"/>
              <a:defRPr/>
            </a:pPr>
            <a:r>
              <a:rPr lang="en-US" dirty="0" smtClean="0"/>
              <a:t>The </a:t>
            </a:r>
            <a:r>
              <a:rPr lang="en-US" dirty="0" smtClean="0">
                <a:solidFill>
                  <a:schemeClr val="accent6"/>
                </a:solidFill>
              </a:rPr>
              <a:t>pharmacist</a:t>
            </a:r>
            <a:r>
              <a:rPr lang="en-US" dirty="0" smtClean="0"/>
              <a:t> will complete the </a:t>
            </a:r>
            <a:r>
              <a:rPr lang="en-US" dirty="0" smtClean="0">
                <a:solidFill>
                  <a:schemeClr val="accent6"/>
                </a:solidFill>
              </a:rPr>
              <a:t>PTID and date</a:t>
            </a:r>
            <a:r>
              <a:rPr lang="en-US" dirty="0" smtClean="0"/>
              <a:t> on the bag.</a:t>
            </a:r>
          </a:p>
          <a:p>
            <a:pPr>
              <a:buFont typeface="Wingdings" pitchFamily="2" charset="2"/>
              <a:buChar char="o"/>
              <a:defRPr/>
            </a:pPr>
            <a:r>
              <a:rPr lang="en-US" dirty="0" smtClean="0"/>
              <a:t>The </a:t>
            </a:r>
            <a:r>
              <a:rPr lang="en-US" dirty="0" smtClean="0">
                <a:solidFill>
                  <a:schemeClr val="accent6"/>
                </a:solidFill>
              </a:rPr>
              <a:t>clinic staff </a:t>
            </a:r>
            <a:r>
              <a:rPr lang="en-US" dirty="0" smtClean="0"/>
              <a:t>will complete the clinic </a:t>
            </a:r>
            <a:r>
              <a:rPr lang="en-US" dirty="0" smtClean="0">
                <a:solidFill>
                  <a:schemeClr val="accent6"/>
                </a:solidFill>
              </a:rPr>
              <a:t>contact name and phone number</a:t>
            </a:r>
            <a:r>
              <a:rPr lang="en-US" dirty="0" smtClean="0"/>
              <a:t>.</a:t>
            </a:r>
          </a:p>
          <a:p>
            <a:pPr>
              <a:buFont typeface="Wingdings" pitchFamily="2" charset="2"/>
              <a:buChar char="o"/>
              <a:defRPr/>
            </a:pPr>
            <a:endParaRPr lang="en-US" dirty="0" smtClean="0"/>
          </a:p>
          <a:p>
            <a:pPr>
              <a:buFont typeface="Wingdings" pitchFamily="2" charset="2"/>
              <a:buChar char="o"/>
              <a:defRPr/>
            </a:pPr>
            <a:endParaRPr lang="en-US" dirty="0"/>
          </a:p>
        </p:txBody>
      </p:sp>
    </p:spTree>
  </p:cSld>
  <p:clrMapOvr>
    <a:masterClrMapping/>
  </p:clrMapOvr>
  <p:transition spd="slow" advTm="4509"/>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609600"/>
            <a:ext cx="8229600" cy="1143000"/>
          </a:xfrm>
        </p:spPr>
        <p:txBody>
          <a:bodyPr/>
          <a:lstStyle/>
          <a:p>
            <a:pPr eaLnBrk="1" hangingPunct="1"/>
            <a:r>
              <a:rPr lang="en-US" sz="3600" b="1" smtClean="0"/>
              <a:t>MTN-020 PARTICIPANT RING RETURN BAG</a:t>
            </a:r>
          </a:p>
        </p:txBody>
      </p:sp>
      <p:pic>
        <p:nvPicPr>
          <p:cNvPr id="25603" name="Picture 2"/>
          <p:cNvPicPr>
            <a:picLocks noChangeAspect="1" noChangeArrowheads="1"/>
          </p:cNvPicPr>
          <p:nvPr/>
        </p:nvPicPr>
        <p:blipFill>
          <a:blip r:embed="rId3" cstate="print"/>
          <a:srcRect/>
          <a:stretch>
            <a:fillRect/>
          </a:stretch>
        </p:blipFill>
        <p:spPr bwMode="auto">
          <a:xfrm>
            <a:off x="1143000" y="2133600"/>
            <a:ext cx="6781800" cy="4014788"/>
          </a:xfrm>
          <a:prstGeom prst="rect">
            <a:avLst/>
          </a:prstGeom>
          <a:noFill/>
          <a:ln w="9525">
            <a:noFill/>
            <a:miter lim="800000"/>
            <a:headEnd/>
            <a:tailEnd/>
          </a:ln>
        </p:spPr>
      </p:pic>
    </p:spTree>
  </p:cSld>
  <p:clrMapOvr>
    <a:masterClrMapping/>
  </p:clrMapOvr>
  <p:transition spd="slow" advTm="4509"/>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685800"/>
            <a:ext cx="8229600" cy="1066800"/>
          </a:xfrm>
        </p:spPr>
        <p:txBody>
          <a:bodyPr/>
          <a:lstStyle/>
          <a:p>
            <a:pPr eaLnBrk="1" hangingPunct="1"/>
            <a:r>
              <a:rPr lang="en-US" sz="3600" b="1" smtClean="0"/>
              <a:t>Initial Dispensation – Accountability and Documentation</a:t>
            </a:r>
          </a:p>
        </p:txBody>
      </p:sp>
      <p:sp>
        <p:nvSpPr>
          <p:cNvPr id="26627" name="Rectangle 3"/>
          <p:cNvSpPr>
            <a:spLocks noGrp="1" noChangeArrowheads="1"/>
          </p:cNvSpPr>
          <p:nvPr>
            <p:ph type="body" idx="1"/>
          </p:nvPr>
        </p:nvSpPr>
        <p:spPr bwMode="auto">
          <a:xfrm>
            <a:off x="457200" y="1828800"/>
            <a:ext cx="8305800" cy="45307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Clinic product accountability responsibilities will be covered during follow-up visit session</a:t>
            </a:r>
          </a:p>
          <a:p>
            <a:pPr eaLnBrk="1" hangingPunct="1"/>
            <a:r>
              <a:rPr lang="en-US" smtClean="0"/>
              <a:t>Enrollment CRF documents initial ring insertion for the study database   </a:t>
            </a:r>
          </a:p>
          <a:p>
            <a:pPr eaLnBrk="1" hangingPunct="1"/>
            <a:endParaRPr lang="en-US" sz="3000" smtClean="0"/>
          </a:p>
          <a:p>
            <a:pPr eaLnBrk="1" hangingPunct="1"/>
            <a:endParaRPr lang="en-US" smtClean="0"/>
          </a:p>
        </p:txBody>
      </p:sp>
    </p:spTree>
  </p:cSld>
  <p:clrMapOvr>
    <a:masterClrMapping/>
  </p:clrMapOvr>
  <p:transition spd="slow" advTm="23468"/>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533400"/>
            <a:ext cx="8229600" cy="990600"/>
          </a:xfrm>
        </p:spPr>
        <p:txBody>
          <a:bodyPr/>
          <a:lstStyle/>
          <a:p>
            <a:r>
              <a:rPr lang="en-US" sz="4000" b="1" smtClean="0"/>
              <a:t>Emergency Unblinding</a:t>
            </a:r>
            <a:r>
              <a:rPr lang="en-US" smtClean="0"/>
              <a:t>	</a:t>
            </a:r>
          </a:p>
        </p:txBody>
      </p:sp>
      <p:sp>
        <p:nvSpPr>
          <p:cNvPr id="27651"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No circumstances under which it is expected unblinding will be necessary to protect participant safety</a:t>
            </a:r>
          </a:p>
          <a:p>
            <a:r>
              <a:rPr lang="en-US" smtClean="0"/>
              <a:t>Product use may be held/discontinued if IoR is concerned about undue risk by continuing product </a:t>
            </a:r>
          </a:p>
          <a:p>
            <a:r>
              <a:rPr lang="en-US" smtClean="0"/>
              <a:t>If IoR/designee feels that unblinding is necessary to protect ppt safety, notify the PSRT to consider and rule on request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57200" y="2667000"/>
            <a:ext cx="8229600" cy="1143000"/>
          </a:xfrm>
        </p:spPr>
        <p:txBody>
          <a:bodyPr anchor="ctr"/>
          <a:lstStyle/>
          <a:p>
            <a:pPr algn="ctr" eaLnBrk="1" hangingPunct="1"/>
            <a:r>
              <a:rPr lang="en-US" sz="3600" b="1" smtClean="0"/>
              <a:t>What are your questions?</a:t>
            </a:r>
          </a:p>
        </p:txBody>
      </p:sp>
    </p:spTree>
  </p:cSld>
  <p:clrMapOvr>
    <a:masterClrMapping/>
  </p:clrMapOvr>
  <p:transition spd="slow" advTm="1421"/>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p:txBody>
          <a:bodyPr anchor="ctr"/>
          <a:lstStyle/>
          <a:p>
            <a:pPr algn="ctr" eaLnBrk="1" hangingPunct="1"/>
            <a:r>
              <a:rPr lang="en-US" b="1" smtClean="0"/>
              <a:t>Randomization</a:t>
            </a:r>
          </a:p>
        </p:txBody>
      </p:sp>
      <p:sp>
        <p:nvSpPr>
          <p:cNvPr id="6147" name="Content Placeholder 2"/>
          <p:cNvSpPr>
            <a:spLocks noGrp="1"/>
          </p:cNvSpPr>
          <p:nvPr>
            <p:ph idx="4294967295"/>
          </p:nvPr>
        </p:nvSpPr>
        <p:spPr>
          <a:xfrm>
            <a:off x="457200" y="1600200"/>
            <a:ext cx="8229600" cy="4530725"/>
          </a:xfrm>
        </p:spPr>
        <p:txBody>
          <a:bodyPr/>
          <a:lstStyle/>
          <a:p>
            <a:pPr marL="342900" indent="-342900" eaLnBrk="1" hangingPunct="1"/>
            <a:r>
              <a:rPr lang="en-US" dirty="0" smtClean="0">
                <a:solidFill>
                  <a:schemeClr val="accent1"/>
                </a:solidFill>
              </a:rPr>
              <a:t>Randomization = assignment of a       MTN-020 prescription</a:t>
            </a:r>
            <a:endParaRPr lang="en-US" dirty="0" smtClean="0"/>
          </a:p>
          <a:p>
            <a:pPr marL="342900" indent="-342900" eaLnBrk="1" hangingPunct="1"/>
            <a:r>
              <a:rPr lang="en-US" dirty="0" smtClean="0"/>
              <a:t>Once randomized, the ppt is enrolled </a:t>
            </a:r>
            <a:endParaRPr lang="en-US" dirty="0" smtClean="0">
              <a:solidFill>
                <a:schemeClr val="accent1"/>
              </a:solidFill>
            </a:endParaRPr>
          </a:p>
          <a:p>
            <a:pPr marL="342900" indent="-342900" eaLnBrk="1" hangingPunct="1"/>
            <a:r>
              <a:rPr lang="en-US" dirty="0" smtClean="0"/>
              <a:t>SCHARP will provide each site with a binder containing prescriptions in sequential Randomization Number order</a:t>
            </a:r>
          </a:p>
          <a:p>
            <a:pPr marL="342900" indent="-342900" eaLnBrk="1" hangingPunct="1"/>
            <a:r>
              <a:rPr lang="en-US" dirty="0" smtClean="0"/>
              <a:t>This binder remains in the clinic at all times</a:t>
            </a:r>
          </a:p>
          <a:p>
            <a:pPr marL="342900" indent="-342900" eaLnBrk="1" hangingPunct="1">
              <a:buFont typeface="Wingdings" charset="2"/>
              <a:buNone/>
            </a:pPr>
            <a:endParaRPr lang="en-US" dirty="0" smtClean="0"/>
          </a:p>
          <a:p>
            <a:pPr marL="342900" indent="-342900" eaLnBrk="1" hangingPunct="1"/>
            <a:endParaRPr lang="en-US" dirty="0" smtClean="0"/>
          </a:p>
          <a:p>
            <a:pPr marL="342900" indent="-342900" eaLnBrk="1" hangingPunct="1"/>
            <a:endParaRPr lang="en-US" dirty="0" smtClean="0"/>
          </a:p>
          <a:p>
            <a:pPr marL="342900" indent="-342900" eaLnBrk="1" hangingPunct="1"/>
            <a:endParaRPr lang="en-US" dirty="0" smtClean="0"/>
          </a:p>
          <a:p>
            <a:pPr marL="342900" indent="-342900" eaLnBrk="1" hangingPunct="1"/>
            <a:endParaRPr lang="en-US" dirty="0" smtClean="0"/>
          </a:p>
        </p:txBody>
      </p:sp>
    </p:spTree>
  </p:cSld>
  <p:clrMapOvr>
    <a:masterClrMapping/>
  </p:clrMapOvr>
  <p:transition spd="slow" advTm="120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609600"/>
            <a:ext cx="8458200" cy="685800"/>
          </a:xfrm>
        </p:spPr>
        <p:txBody>
          <a:bodyPr/>
          <a:lstStyle/>
          <a:p>
            <a:pPr algn="ctr" eaLnBrk="1" hangingPunct="1"/>
            <a:r>
              <a:rPr lang="en-US" sz="3300" b="1" smtClean="0"/>
              <a:t>Randomization/Prescription Assignment</a:t>
            </a:r>
          </a:p>
        </p:txBody>
      </p:sp>
      <p:sp>
        <p:nvSpPr>
          <p:cNvPr id="7171" name="Rectangle 3"/>
          <p:cNvSpPr>
            <a:spLocks noGrp="1" noChangeArrowheads="1"/>
          </p:cNvSpPr>
          <p:nvPr>
            <p:ph type="body" idx="4294967295"/>
          </p:nvPr>
        </p:nvSpPr>
        <p:spPr>
          <a:xfrm>
            <a:off x="533400" y="1600200"/>
            <a:ext cx="8229600" cy="4953000"/>
          </a:xfrm>
        </p:spPr>
        <p:txBody>
          <a:bodyPr/>
          <a:lstStyle/>
          <a:p>
            <a:pPr eaLnBrk="1" hangingPunct="1">
              <a:lnSpc>
                <a:spcPct val="90000"/>
              </a:lnSpc>
            </a:pPr>
            <a:r>
              <a:rPr lang="en-US" smtClean="0"/>
              <a:t>Prescriptions must be assigned in sequential randomization number order </a:t>
            </a:r>
          </a:p>
          <a:p>
            <a:pPr eaLnBrk="1" hangingPunct="1">
              <a:lnSpc>
                <a:spcPct val="90000"/>
              </a:lnSpc>
            </a:pPr>
            <a:r>
              <a:rPr lang="en-US" smtClean="0"/>
              <a:t>Document sequential assignment on the MTN-020 Randomization/Prescription Tracking Record for Clinic </a:t>
            </a:r>
          </a:p>
          <a:p>
            <a:pPr lvl="1" eaLnBrk="1" hangingPunct="1">
              <a:lnSpc>
                <a:spcPct val="90000"/>
              </a:lnSpc>
            </a:pPr>
            <a:r>
              <a:rPr lang="en-US" smtClean="0"/>
              <a:t>Provided by SCHARP with the prescription binder</a:t>
            </a:r>
          </a:p>
          <a:p>
            <a:pPr eaLnBrk="1" hangingPunct="1">
              <a:lnSpc>
                <a:spcPct val="90000"/>
              </a:lnSpc>
            </a:pPr>
            <a:r>
              <a:rPr lang="en-US" smtClean="0"/>
              <a:t>Complete one row each time a prescription is assigned</a:t>
            </a:r>
          </a:p>
          <a:p>
            <a:pPr lvl="1" eaLnBrk="1" hangingPunct="1">
              <a:lnSpc>
                <a:spcPct val="90000"/>
              </a:lnSpc>
            </a:pPr>
            <a:r>
              <a:rPr lang="en-US" smtClean="0"/>
              <a:t>PTID, date assigned, time assigned, clinic staff initials</a:t>
            </a:r>
            <a:endParaRPr lang="en-US" sz="3200" smtClean="0"/>
          </a:p>
        </p:txBody>
      </p:sp>
      <p:sp>
        <p:nvSpPr>
          <p:cNvPr id="7172" name="TextBox 6"/>
          <p:cNvSpPr txBox="1">
            <a:spLocks noChangeArrowheads="1"/>
          </p:cNvSpPr>
          <p:nvPr/>
        </p:nvSpPr>
        <p:spPr bwMode="auto">
          <a:xfrm>
            <a:off x="7924800" y="533400"/>
            <a:ext cx="1447800" cy="369888"/>
          </a:xfrm>
          <a:prstGeom prst="rect">
            <a:avLst/>
          </a:prstGeom>
          <a:noFill/>
          <a:ln w="9525">
            <a:noFill/>
            <a:miter lim="800000"/>
            <a:headEnd/>
            <a:tailEnd/>
          </a:ln>
        </p:spPr>
        <p:txBody>
          <a:bodyPr>
            <a:spAutoFit/>
          </a:bodyPr>
          <a:lstStyle/>
          <a:p>
            <a:pPr eaLnBrk="1" hangingPunct="1"/>
            <a:r>
              <a:rPr lang="en-US">
                <a:solidFill>
                  <a:srgbClr val="FF0000"/>
                </a:solidFill>
                <a:latin typeface="Arial" charset="0"/>
              </a:rPr>
              <a:t>Page 317</a:t>
            </a:r>
          </a:p>
        </p:txBody>
      </p:sp>
    </p:spTree>
  </p:cSld>
  <p:clrMapOvr>
    <a:masterClrMapping/>
  </p:clrMapOvr>
  <p:transition spd="slow" advTm="1262"/>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cstate="print"/>
          <a:srcRect t="2" b="26326"/>
          <a:stretch>
            <a:fillRect/>
          </a:stretch>
        </p:blipFill>
        <p:spPr bwMode="auto">
          <a:xfrm>
            <a:off x="1497013" y="533400"/>
            <a:ext cx="7096125" cy="6019800"/>
          </a:xfrm>
          <a:prstGeom prst="rect">
            <a:avLst/>
          </a:prstGeom>
          <a:noFill/>
          <a:ln w="9525">
            <a:solidFill>
              <a:schemeClr val="tx1"/>
            </a:solidFill>
            <a:miter lim="800000"/>
            <a:headEnd/>
            <a:tailEnd/>
          </a:ln>
        </p:spPr>
      </p:pic>
    </p:spTree>
  </p:cSld>
  <p:clrMapOvr>
    <a:masterClrMapping/>
  </p:clrMapOvr>
  <p:transition spd="slow" advTm="767"/>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533400"/>
            <a:ext cx="8229600" cy="914400"/>
          </a:xfrm>
        </p:spPr>
        <p:txBody>
          <a:bodyPr/>
          <a:lstStyle/>
          <a:p>
            <a:pPr eaLnBrk="1" hangingPunct="1"/>
            <a:r>
              <a:rPr lang="en-US" sz="4000" b="1" smtClean="0"/>
              <a:t>Prescription - continued</a:t>
            </a:r>
          </a:p>
        </p:txBody>
      </p:sp>
      <p:sp>
        <p:nvSpPr>
          <p:cNvPr id="9219" name="Rectangle 3"/>
          <p:cNvSpPr>
            <a:spLocks noGrp="1" noChangeArrowheads="1"/>
          </p:cNvSpPr>
          <p:nvPr>
            <p:ph type="body" idx="4294967295"/>
          </p:nvPr>
        </p:nvSpPr>
        <p:spPr bwMode="auto">
          <a:xfrm>
            <a:off x="457200" y="1828800"/>
            <a:ext cx="8305800" cy="4302125"/>
          </a:xfrm>
          <a:prstGeom prst="rect">
            <a:avLst/>
          </a:prstGeom>
          <a:noFill/>
          <a:ln>
            <a:miter lim="800000"/>
            <a:headEnd/>
            <a:tailEnd/>
          </a:ln>
        </p:spPr>
        <p:txBody>
          <a:bodyPr/>
          <a:lstStyle/>
          <a:p>
            <a:pPr eaLnBrk="1" hangingPunct="1">
              <a:lnSpc>
                <a:spcPct val="80000"/>
              </a:lnSpc>
            </a:pPr>
            <a:r>
              <a:rPr lang="en-US" dirty="0" smtClean="0"/>
              <a:t>Each prescription will have a unique randomization number pre-printed on it</a:t>
            </a:r>
          </a:p>
          <a:p>
            <a:pPr eaLnBrk="1" hangingPunct="1">
              <a:lnSpc>
                <a:spcPct val="80000"/>
              </a:lnSpc>
            </a:pPr>
            <a:r>
              <a:rPr lang="en-US" dirty="0" smtClean="0"/>
              <a:t>Only one prescription per ppt </a:t>
            </a:r>
          </a:p>
          <a:p>
            <a:pPr eaLnBrk="1" hangingPunct="1">
              <a:lnSpc>
                <a:spcPct val="80000"/>
              </a:lnSpc>
            </a:pPr>
            <a:r>
              <a:rPr lang="en-US" dirty="0" smtClean="0"/>
              <a:t>Once a prescription is assigned, it cannot be re-assigned </a:t>
            </a:r>
          </a:p>
          <a:p>
            <a:pPr eaLnBrk="1" hangingPunct="1">
              <a:lnSpc>
                <a:spcPct val="80000"/>
              </a:lnSpc>
            </a:pPr>
            <a:r>
              <a:rPr lang="en-US" dirty="0" smtClean="0"/>
              <a:t>Randomization Number tells Pharmacy which ring to dispense</a:t>
            </a:r>
          </a:p>
          <a:p>
            <a:pPr eaLnBrk="1" hangingPunct="1">
              <a:lnSpc>
                <a:spcPct val="80000"/>
              </a:lnSpc>
            </a:pPr>
            <a:r>
              <a:rPr lang="en-US" dirty="0" smtClean="0"/>
              <a:t>No one knows if the ring dispensed is </a:t>
            </a:r>
            <a:r>
              <a:rPr lang="en-US" dirty="0" err="1" smtClean="0"/>
              <a:t>dapivirine</a:t>
            </a:r>
            <a:r>
              <a:rPr lang="en-US" dirty="0" smtClean="0"/>
              <a:t> or placebo</a:t>
            </a:r>
          </a:p>
          <a:p>
            <a:pPr lvl="1" eaLnBrk="1" hangingPunct="1">
              <a:lnSpc>
                <a:spcPct val="80000"/>
              </a:lnSpc>
            </a:pPr>
            <a:r>
              <a:rPr lang="en-US" dirty="0" smtClean="0"/>
              <a:t>Site staff, not FHI.360, not SCHARP, not Jared or </a:t>
            </a:r>
            <a:r>
              <a:rPr lang="en-US" dirty="0" err="1" smtClean="0"/>
              <a:t>Thes</a:t>
            </a:r>
            <a:r>
              <a:rPr lang="en-US" dirty="0" smtClean="0"/>
              <a:t>, not Safety Physicians</a:t>
            </a:r>
          </a:p>
          <a:p>
            <a:pPr eaLnBrk="1" hangingPunct="1">
              <a:lnSpc>
                <a:spcPct val="80000"/>
              </a:lnSpc>
              <a:buFont typeface="Wingdings" charset="2"/>
              <a:buNone/>
            </a:pPr>
            <a:endParaRPr lang="en-US" sz="2800" dirty="0" smtClean="0"/>
          </a:p>
        </p:txBody>
      </p:sp>
      <p:sp>
        <p:nvSpPr>
          <p:cNvPr id="9220" name="TextBox 6"/>
          <p:cNvSpPr txBox="1">
            <a:spLocks noChangeArrowheads="1"/>
          </p:cNvSpPr>
          <p:nvPr/>
        </p:nvSpPr>
        <p:spPr bwMode="auto">
          <a:xfrm>
            <a:off x="7778750" y="665163"/>
            <a:ext cx="1447800" cy="369887"/>
          </a:xfrm>
          <a:prstGeom prst="rect">
            <a:avLst/>
          </a:prstGeom>
          <a:noFill/>
          <a:ln w="9525">
            <a:noFill/>
            <a:miter lim="800000"/>
            <a:headEnd/>
            <a:tailEnd/>
          </a:ln>
        </p:spPr>
        <p:txBody>
          <a:bodyPr>
            <a:spAutoFit/>
          </a:bodyPr>
          <a:lstStyle/>
          <a:p>
            <a:pPr eaLnBrk="1" hangingPunct="1"/>
            <a:r>
              <a:rPr lang="en-US">
                <a:solidFill>
                  <a:srgbClr val="FF0000"/>
                </a:solidFill>
                <a:latin typeface="Arial" charset="0"/>
              </a:rPr>
              <a:t>Page 319</a:t>
            </a:r>
          </a:p>
        </p:txBody>
      </p:sp>
    </p:spTree>
  </p:cSld>
  <p:clrMapOvr>
    <a:masterClrMapping/>
  </p:clrMapOvr>
  <p:transition spd="slow" advTm="767"/>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p:txBody>
          <a:bodyPr anchor="ctr"/>
          <a:lstStyle/>
          <a:p>
            <a:pPr eaLnBrk="1" hangingPunct="1"/>
            <a:r>
              <a:rPr lang="en-US" sz="4000" b="1" smtClean="0"/>
              <a:t>Prescription Completion</a:t>
            </a:r>
          </a:p>
        </p:txBody>
      </p:sp>
      <p:sp>
        <p:nvSpPr>
          <p:cNvPr id="10243" name="Content Placeholder 2"/>
          <p:cNvSpPr>
            <a:spLocks noGrp="1"/>
          </p:cNvSpPr>
          <p:nvPr>
            <p:ph idx="4294967295"/>
          </p:nvPr>
        </p:nvSpPr>
        <p:spPr>
          <a:xfrm>
            <a:off x="457200" y="1600200"/>
            <a:ext cx="8229600" cy="4495800"/>
          </a:xfrm>
        </p:spPr>
        <p:txBody>
          <a:bodyPr/>
          <a:lstStyle/>
          <a:p>
            <a:pPr marL="342900" indent="-342900" eaLnBrk="1" hangingPunct="1"/>
            <a:r>
              <a:rPr lang="en-US" smtClean="0"/>
              <a:t>Prescriptions are two-part NCR forms </a:t>
            </a:r>
          </a:p>
          <a:p>
            <a:pPr marL="781050" lvl="1" indent="-342900" eaLnBrk="1" hangingPunct="1"/>
            <a:r>
              <a:rPr lang="en-US" smtClean="0"/>
              <a:t>Top copy – white</a:t>
            </a:r>
          </a:p>
          <a:p>
            <a:pPr marL="781050" lvl="1" indent="-342900" eaLnBrk="1" hangingPunct="1"/>
            <a:r>
              <a:rPr lang="en-US" smtClean="0"/>
              <a:t>Bottom copy - yellow</a:t>
            </a:r>
          </a:p>
          <a:p>
            <a:pPr marL="342900" indent="-342900" eaLnBrk="1" hangingPunct="1"/>
            <a:r>
              <a:rPr lang="en-US" smtClean="0"/>
              <a:t>In the top section of the prescription, record the PTID and mark whether the participant provided IC </a:t>
            </a:r>
          </a:p>
          <a:p>
            <a:pPr marL="342900" indent="-342900" eaLnBrk="1" hangingPunct="1"/>
            <a:endParaRPr lang="en-US" smtClean="0"/>
          </a:p>
        </p:txBody>
      </p:sp>
    </p:spTree>
  </p:cSld>
  <p:clrMapOvr>
    <a:masterClrMapping/>
  </p:clrMapOvr>
  <p:transition spd="slow" advTm="1143"/>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81000"/>
            <a:ext cx="8229600" cy="1143000"/>
          </a:xfrm>
        </p:spPr>
        <p:txBody>
          <a:bodyPr/>
          <a:lstStyle/>
          <a:p>
            <a:pPr eaLnBrk="1" hangingPunct="1"/>
            <a:r>
              <a:rPr lang="en-US" b="1" smtClean="0"/>
              <a:t>MTN-020 PRESCRIPTION</a:t>
            </a:r>
          </a:p>
        </p:txBody>
      </p:sp>
      <p:pic>
        <p:nvPicPr>
          <p:cNvPr id="11267" name="Picture 4"/>
          <p:cNvPicPr>
            <a:picLocks noChangeAspect="1" noChangeArrowheads="1"/>
          </p:cNvPicPr>
          <p:nvPr/>
        </p:nvPicPr>
        <p:blipFill>
          <a:blip r:embed="rId3" cstate="print"/>
          <a:srcRect/>
          <a:stretch>
            <a:fillRect/>
          </a:stretch>
        </p:blipFill>
        <p:spPr bwMode="auto">
          <a:xfrm>
            <a:off x="2590800" y="1752600"/>
            <a:ext cx="3810000" cy="4860925"/>
          </a:xfrm>
          <a:prstGeom prst="rect">
            <a:avLst/>
          </a:prstGeom>
          <a:noFill/>
          <a:ln w="9525">
            <a:solidFill>
              <a:schemeClr val="tx1"/>
            </a:solidFill>
            <a:miter lim="800000"/>
            <a:headEnd/>
            <a:tailEnd/>
          </a:ln>
        </p:spPr>
      </p:pic>
    </p:spTree>
  </p:cSld>
  <p:clrMapOvr>
    <a:masterClrMapping/>
  </p:clrMapOvr>
  <p:transition spd="slow" advTm="566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p:txBody>
          <a:bodyPr anchor="ctr"/>
          <a:lstStyle/>
          <a:p>
            <a:pPr eaLnBrk="1" hangingPunct="1"/>
            <a:r>
              <a:rPr lang="en-US" sz="4000" b="1" smtClean="0"/>
              <a:t>Prescription Completion</a:t>
            </a:r>
          </a:p>
        </p:txBody>
      </p:sp>
      <p:sp>
        <p:nvSpPr>
          <p:cNvPr id="12291" name="Content Placeholder 2"/>
          <p:cNvSpPr>
            <a:spLocks noGrp="1"/>
          </p:cNvSpPr>
          <p:nvPr>
            <p:ph idx="4294967295"/>
          </p:nvPr>
        </p:nvSpPr>
        <p:spPr bwMode="auto">
          <a:xfrm>
            <a:off x="457200" y="1143000"/>
            <a:ext cx="8229600" cy="4953000"/>
          </a:xfrm>
          <a:prstGeom prst="rect">
            <a:avLst/>
          </a:prstGeom>
          <a:noFill/>
          <a:ln>
            <a:miter lim="800000"/>
            <a:headEnd/>
            <a:tailEnd/>
          </a:ln>
        </p:spPr>
        <p:txBody>
          <a:bodyPr/>
          <a:lstStyle/>
          <a:p>
            <a:pPr marL="342900" indent="-342900" eaLnBrk="1" hangingPunct="1">
              <a:buFont typeface="Wingdings" charset="2"/>
              <a:buNone/>
            </a:pPr>
            <a:endParaRPr lang="en-US" smtClean="0"/>
          </a:p>
          <a:p>
            <a:pPr marL="342900" indent="-342900" eaLnBrk="1" hangingPunct="1"/>
            <a:r>
              <a:rPr lang="en-US" smtClean="0"/>
              <a:t>The person who marks the informed consent check box is responsible for confirming the presence of a properly signed/marked and dated informed consent form for enrollment prior to recording his/her initials beside these boxes. </a:t>
            </a:r>
          </a:p>
        </p:txBody>
      </p:sp>
    </p:spTree>
  </p:cSld>
  <p:clrMapOvr>
    <a:masterClrMapping/>
  </p:clrMapOvr>
  <p:transition spd="slow" advTm="1276"/>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Quadrant">
  <a:themeElements>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9900"/>
        </a:lt2>
        <a:accent1>
          <a:srgbClr val="800080"/>
        </a:accent1>
        <a:accent2>
          <a:srgbClr val="999966"/>
        </a:accent2>
        <a:accent3>
          <a:srgbClr val="FFFFFF"/>
        </a:accent3>
        <a:accent4>
          <a:srgbClr val="000000"/>
        </a:accent4>
        <a:accent5>
          <a:srgbClr val="C0AAC0"/>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st">
  <a:themeElements>
    <a:clrScheme name="Tes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fontScheme name="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s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Tes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Tes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Tes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Tes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Tes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Tes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Tes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Tes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Test 10">
        <a:dk1>
          <a:srgbClr val="000000"/>
        </a:dk1>
        <a:lt1>
          <a:srgbClr val="FFFFFF"/>
        </a:lt1>
        <a:dk2>
          <a:srgbClr val="420000"/>
        </a:dk2>
        <a:lt2>
          <a:srgbClr val="669900"/>
        </a:lt2>
        <a:accent1>
          <a:srgbClr val="800080"/>
        </a:accent1>
        <a:accent2>
          <a:srgbClr val="999966"/>
        </a:accent2>
        <a:accent3>
          <a:srgbClr val="FFFFFF"/>
        </a:accent3>
        <a:accent4>
          <a:srgbClr val="000000"/>
        </a:accent4>
        <a:accent5>
          <a:srgbClr val="C0AAC0"/>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Test 11">
        <a:dk1>
          <a:srgbClr val="000000"/>
        </a:dk1>
        <a:lt1>
          <a:srgbClr val="FFFFFF"/>
        </a:lt1>
        <a:dk2>
          <a:srgbClr val="42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Tes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6066</TotalTime>
  <Words>1158</Words>
  <Application>Microsoft Office PowerPoint</Application>
  <PresentationFormat>On-screen Show (4:3)</PresentationFormat>
  <Paragraphs>118</Paragraphs>
  <Slides>25</Slides>
  <Notes>20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Quadrant</vt:lpstr>
      <vt:lpstr>Test</vt:lpstr>
      <vt:lpstr>    ASPIRE TRAINING RANDOMIZATION &amp; INITIAL DISPENSING</vt:lpstr>
      <vt:lpstr>Overview</vt:lpstr>
      <vt:lpstr>Randomization</vt:lpstr>
      <vt:lpstr>Randomization/Prescription Assignment</vt:lpstr>
      <vt:lpstr>PowerPoint Presentation</vt:lpstr>
      <vt:lpstr>Prescription - continued</vt:lpstr>
      <vt:lpstr>Prescription Completion</vt:lpstr>
      <vt:lpstr>MTN-020 PRESCRIPTION</vt:lpstr>
      <vt:lpstr>Prescription Completion</vt:lpstr>
      <vt:lpstr>PowerPoint Presentation</vt:lpstr>
      <vt:lpstr>Prescription Completion</vt:lpstr>
      <vt:lpstr>PowerPoint Presentation</vt:lpstr>
      <vt:lpstr>Prescription Completion</vt:lpstr>
      <vt:lpstr>PowerPoint Presentation</vt:lpstr>
      <vt:lpstr>Prescription Completion</vt:lpstr>
      <vt:lpstr>Initial Product Dispensation</vt:lpstr>
      <vt:lpstr>Presecription Error Correction</vt:lpstr>
      <vt:lpstr>Initial Dispensation </vt:lpstr>
      <vt:lpstr>MTN-020 RECORD RECEIPTS OF PARTICPANT-SPECIFIC STUDY PRODUCT</vt:lpstr>
      <vt:lpstr>VR Return Bag for Participant</vt:lpstr>
      <vt:lpstr>VR Return Bag</vt:lpstr>
      <vt:lpstr>MTN-020 PARTICIPANT RING RETURN BAG</vt:lpstr>
      <vt:lpstr>Initial Dispensation – Accountability and Documentation</vt:lpstr>
      <vt:lpstr>Emergency Unblinding </vt:lpstr>
      <vt:lpstr>What are your questions?</vt:lpstr>
    </vt:vector>
  </TitlesOfParts>
  <Company>MTN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Microbicides 2008</dc:title>
  <dc:creator>rullcm</dc:creator>
  <cp:lastModifiedBy>Kat Richards</cp:lastModifiedBy>
  <cp:revision>111</cp:revision>
  <cp:lastPrinted>2012-05-17T18:34:11Z</cp:lastPrinted>
  <dcterms:created xsi:type="dcterms:W3CDTF">2008-01-29T12:38:48Z</dcterms:created>
  <dcterms:modified xsi:type="dcterms:W3CDTF">2013-01-02T17:08:46Z</dcterms:modified>
</cp:coreProperties>
</file>